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59" r:id="rId3"/>
    <p:sldId id="272" r:id="rId4"/>
    <p:sldId id="260" r:id="rId5"/>
    <p:sldId id="264" r:id="rId6"/>
    <p:sldId id="262" r:id="rId7"/>
    <p:sldId id="276" r:id="rId8"/>
    <p:sldId id="277" r:id="rId9"/>
    <p:sldId id="280" r:id="rId10"/>
    <p:sldId id="278" r:id="rId11"/>
    <p:sldId id="279" r:id="rId12"/>
    <p:sldId id="275"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7560F2"/>
    <a:srgbClr val="563DEF"/>
    <a:srgbClr val="FF8585"/>
    <a:srgbClr val="FF5B5B"/>
    <a:srgbClr val="B0B0B0"/>
    <a:srgbClr val="EE0000"/>
    <a:srgbClr val="DABD92"/>
    <a:srgbClr val="CEA870"/>
    <a:srgbClr val="C29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80" d="100"/>
          <a:sy n="80" d="100"/>
        </p:scale>
        <p:origin x="4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E75C4-981F-4BA6-92EB-F989B3813E27}" type="datetimeFigureOut">
              <a:rPr lang="de-DE" smtClean="0"/>
              <a:t>05.11.2017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F9C6D-2861-45D3-AE32-FE21BF80AF95}" type="slidenum">
              <a:rPr lang="de-DE" smtClean="0"/>
              <a:t>‹Nr.›</a:t>
            </a:fld>
            <a:endParaRPr lang="de-DE"/>
          </a:p>
        </p:txBody>
      </p:sp>
    </p:spTree>
    <p:extLst>
      <p:ext uri="{BB962C8B-B14F-4D97-AF65-F5344CB8AC3E}">
        <p14:creationId xmlns:p14="http://schemas.microsoft.com/office/powerpoint/2010/main" val="201494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29F9C6D-2861-45D3-AE32-FE21BF80AF95}" type="slidenum">
              <a:rPr lang="de-DE" smtClean="0"/>
              <a:t>12</a:t>
            </a:fld>
            <a:endParaRPr lang="de-DE"/>
          </a:p>
        </p:txBody>
      </p:sp>
    </p:spTree>
    <p:extLst>
      <p:ext uri="{BB962C8B-B14F-4D97-AF65-F5344CB8AC3E}">
        <p14:creationId xmlns:p14="http://schemas.microsoft.com/office/powerpoint/2010/main" val="310352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2ECD06F-19B9-4399-843D-87FBFFE1D273}" type="datetimeFigureOut">
              <a:rPr lang="de-DE" smtClean="0"/>
              <a:t>05.11.2017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28E978-27D7-486D-A778-513FFC0A94D5}" type="slidenum">
              <a:rPr lang="de-DE" smtClean="0"/>
              <a:t>‹Nr.›</a:t>
            </a:fld>
            <a:endParaRPr lang="de-DE"/>
          </a:p>
        </p:txBody>
      </p:sp>
    </p:spTree>
    <p:extLst>
      <p:ext uri="{BB962C8B-B14F-4D97-AF65-F5344CB8AC3E}">
        <p14:creationId xmlns:p14="http://schemas.microsoft.com/office/powerpoint/2010/main" val="240364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2ECD06F-19B9-4399-843D-87FBFFE1D273}" type="datetimeFigureOut">
              <a:rPr lang="de-DE" smtClean="0"/>
              <a:t>05.11.2017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28E978-27D7-486D-A778-513FFC0A94D5}" type="slidenum">
              <a:rPr lang="de-DE" smtClean="0"/>
              <a:t>‹Nr.›</a:t>
            </a:fld>
            <a:endParaRPr lang="de-DE"/>
          </a:p>
        </p:txBody>
      </p:sp>
    </p:spTree>
    <p:extLst>
      <p:ext uri="{BB962C8B-B14F-4D97-AF65-F5344CB8AC3E}">
        <p14:creationId xmlns:p14="http://schemas.microsoft.com/office/powerpoint/2010/main" val="344222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2ECD06F-19B9-4399-843D-87FBFFE1D273}" type="datetimeFigureOut">
              <a:rPr lang="de-DE" smtClean="0"/>
              <a:t>05.11.2017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28E978-27D7-486D-A778-513FFC0A94D5}" type="slidenum">
              <a:rPr lang="de-DE" smtClean="0"/>
              <a:t>‹Nr.›</a:t>
            </a:fld>
            <a:endParaRPr lang="de-DE"/>
          </a:p>
        </p:txBody>
      </p:sp>
    </p:spTree>
    <p:extLst>
      <p:ext uri="{BB962C8B-B14F-4D97-AF65-F5344CB8AC3E}">
        <p14:creationId xmlns:p14="http://schemas.microsoft.com/office/powerpoint/2010/main" val="205202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2ECD06F-19B9-4399-843D-87FBFFE1D273}" type="datetimeFigureOut">
              <a:rPr lang="de-DE" smtClean="0"/>
              <a:t>05.11.2017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28E978-27D7-486D-A778-513FFC0A94D5}" type="slidenum">
              <a:rPr lang="de-DE" smtClean="0"/>
              <a:t>‹Nr.›</a:t>
            </a:fld>
            <a:endParaRPr lang="de-DE"/>
          </a:p>
        </p:txBody>
      </p:sp>
    </p:spTree>
    <p:extLst>
      <p:ext uri="{BB962C8B-B14F-4D97-AF65-F5344CB8AC3E}">
        <p14:creationId xmlns:p14="http://schemas.microsoft.com/office/powerpoint/2010/main" val="61834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2ECD06F-19B9-4399-843D-87FBFFE1D273}" type="datetimeFigureOut">
              <a:rPr lang="de-DE" smtClean="0"/>
              <a:t>05.11.2017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28E978-27D7-486D-A778-513FFC0A94D5}" type="slidenum">
              <a:rPr lang="de-DE" smtClean="0"/>
              <a:t>‹Nr.›</a:t>
            </a:fld>
            <a:endParaRPr lang="de-DE"/>
          </a:p>
        </p:txBody>
      </p:sp>
    </p:spTree>
    <p:extLst>
      <p:ext uri="{BB962C8B-B14F-4D97-AF65-F5344CB8AC3E}">
        <p14:creationId xmlns:p14="http://schemas.microsoft.com/office/powerpoint/2010/main" val="297716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2ECD06F-19B9-4399-843D-87FBFFE1D273}" type="datetimeFigureOut">
              <a:rPr lang="de-DE" smtClean="0"/>
              <a:t>05.11.2017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428E978-27D7-486D-A778-513FFC0A94D5}" type="slidenum">
              <a:rPr lang="de-DE" smtClean="0"/>
              <a:t>‹Nr.›</a:t>
            </a:fld>
            <a:endParaRPr lang="de-DE"/>
          </a:p>
        </p:txBody>
      </p:sp>
    </p:spTree>
    <p:extLst>
      <p:ext uri="{BB962C8B-B14F-4D97-AF65-F5344CB8AC3E}">
        <p14:creationId xmlns:p14="http://schemas.microsoft.com/office/powerpoint/2010/main" val="285950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2ECD06F-19B9-4399-843D-87FBFFE1D273}" type="datetimeFigureOut">
              <a:rPr lang="de-DE" smtClean="0"/>
              <a:t>05.11.2017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428E978-27D7-486D-A778-513FFC0A94D5}" type="slidenum">
              <a:rPr lang="de-DE" smtClean="0"/>
              <a:t>‹Nr.›</a:t>
            </a:fld>
            <a:endParaRPr lang="de-DE"/>
          </a:p>
        </p:txBody>
      </p:sp>
    </p:spTree>
    <p:extLst>
      <p:ext uri="{BB962C8B-B14F-4D97-AF65-F5344CB8AC3E}">
        <p14:creationId xmlns:p14="http://schemas.microsoft.com/office/powerpoint/2010/main" val="317106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2ECD06F-19B9-4399-843D-87FBFFE1D273}" type="datetimeFigureOut">
              <a:rPr lang="de-DE" smtClean="0"/>
              <a:t>05.11.2017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428E978-27D7-486D-A778-513FFC0A94D5}" type="slidenum">
              <a:rPr lang="de-DE" smtClean="0"/>
              <a:t>‹Nr.›</a:t>
            </a:fld>
            <a:endParaRPr lang="de-DE"/>
          </a:p>
        </p:txBody>
      </p:sp>
    </p:spTree>
    <p:extLst>
      <p:ext uri="{BB962C8B-B14F-4D97-AF65-F5344CB8AC3E}">
        <p14:creationId xmlns:p14="http://schemas.microsoft.com/office/powerpoint/2010/main" val="377841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2ECD06F-19B9-4399-843D-87FBFFE1D273}" type="datetimeFigureOut">
              <a:rPr lang="de-DE" smtClean="0"/>
              <a:t>05.11.2017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428E978-27D7-486D-A778-513FFC0A94D5}" type="slidenum">
              <a:rPr lang="de-DE" smtClean="0"/>
              <a:t>‹Nr.›</a:t>
            </a:fld>
            <a:endParaRPr lang="de-DE"/>
          </a:p>
        </p:txBody>
      </p:sp>
    </p:spTree>
    <p:extLst>
      <p:ext uri="{BB962C8B-B14F-4D97-AF65-F5344CB8AC3E}">
        <p14:creationId xmlns:p14="http://schemas.microsoft.com/office/powerpoint/2010/main" val="161958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2ECD06F-19B9-4399-843D-87FBFFE1D273}" type="datetimeFigureOut">
              <a:rPr lang="de-DE" smtClean="0"/>
              <a:t>05.11.2017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428E978-27D7-486D-A778-513FFC0A94D5}" type="slidenum">
              <a:rPr lang="de-DE" smtClean="0"/>
              <a:t>‹Nr.›</a:t>
            </a:fld>
            <a:endParaRPr lang="de-DE"/>
          </a:p>
        </p:txBody>
      </p:sp>
    </p:spTree>
    <p:extLst>
      <p:ext uri="{BB962C8B-B14F-4D97-AF65-F5344CB8AC3E}">
        <p14:creationId xmlns:p14="http://schemas.microsoft.com/office/powerpoint/2010/main" val="54627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2ECD06F-19B9-4399-843D-87FBFFE1D273}" type="datetimeFigureOut">
              <a:rPr lang="de-DE" smtClean="0"/>
              <a:t>05.11.2017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428E978-27D7-486D-A778-513FFC0A94D5}" type="slidenum">
              <a:rPr lang="de-DE" smtClean="0"/>
              <a:t>‹Nr.›</a:t>
            </a:fld>
            <a:endParaRPr lang="de-DE"/>
          </a:p>
        </p:txBody>
      </p:sp>
    </p:spTree>
    <p:extLst>
      <p:ext uri="{BB962C8B-B14F-4D97-AF65-F5344CB8AC3E}">
        <p14:creationId xmlns:p14="http://schemas.microsoft.com/office/powerpoint/2010/main" val="39752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CD06F-19B9-4399-843D-87FBFFE1D273}" type="datetimeFigureOut">
              <a:rPr lang="de-DE" smtClean="0"/>
              <a:t>05.11.2017</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8E978-27D7-486D-A778-513FFC0A94D5}" type="slidenum">
              <a:rPr lang="de-DE" smtClean="0"/>
              <a:t>‹Nr.›</a:t>
            </a:fld>
            <a:endParaRPr lang="de-DE"/>
          </a:p>
        </p:txBody>
      </p:sp>
    </p:spTree>
    <p:extLst>
      <p:ext uri="{BB962C8B-B14F-4D97-AF65-F5344CB8AC3E}">
        <p14:creationId xmlns:p14="http://schemas.microsoft.com/office/powerpoint/2010/main" val="2061365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frauen-und-reformation.de/"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hyperlink" Target="https://www.landeskirche-hannovers.de/evlka-de/presse-und-medien/frontnews/2013/12/1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frauen-und-reformation.de/?s=bio&amp;id=6"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s://www.google.de/search?q=katharina+von+bora&amp;source=lnms&amp;tbm=isch&amp;sa=X&amp;ved=0ahUKEwidqeyH6YnXAhUOmrQKHQRdB-AQ_AUICigB&amp;biw=1366&amp;bih=691#imgrc=tfQRtQV2K_GLxM:"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029245" y="120984"/>
            <a:ext cx="6525208" cy="738664"/>
          </a:xfrm>
          <a:prstGeom prst="rect">
            <a:avLst/>
          </a:prstGeom>
          <a:solidFill>
            <a:schemeClr val="accent1"/>
          </a:solidFill>
        </p:spPr>
        <p:txBody>
          <a:bodyPr wrap="square" rtlCol="0">
            <a:spAutoFit/>
          </a:bodyPr>
          <a:lstStyle/>
          <a:p>
            <a:pPr algn="ctr"/>
            <a:r>
              <a:rPr lang="de-DE" sz="2800" dirty="0" smtClean="0">
                <a:latin typeface="AR JULIAN" panose="02000000000000000000" pitchFamily="2" charset="0"/>
              </a:rPr>
              <a:t>Frauen in der </a:t>
            </a:r>
            <a:r>
              <a:rPr lang="de-DE" sz="2800" dirty="0" smtClean="0">
                <a:latin typeface="AR JULIAN" panose="02000000000000000000" pitchFamily="2" charset="0"/>
              </a:rPr>
              <a:t>Reformation </a:t>
            </a:r>
          </a:p>
          <a:p>
            <a:pPr algn="ctr"/>
            <a:r>
              <a:rPr lang="de-DE" sz="1400" dirty="0" smtClean="0">
                <a:latin typeface="AR JULIAN" panose="02000000000000000000" pitchFamily="2" charset="0"/>
              </a:rPr>
              <a:t>von </a:t>
            </a:r>
            <a:r>
              <a:rPr lang="de-DE" sz="1400" dirty="0" smtClean="0">
                <a:latin typeface="AR JULIAN" panose="02000000000000000000" pitchFamily="2" charset="0"/>
              </a:rPr>
              <a:t>Antonia Brinkers  </a:t>
            </a:r>
          </a:p>
        </p:txBody>
      </p:sp>
      <p:sp>
        <p:nvSpPr>
          <p:cNvPr id="3" name="Textfeld 2"/>
          <p:cNvSpPr txBox="1"/>
          <p:nvPr/>
        </p:nvSpPr>
        <p:spPr>
          <a:xfrm>
            <a:off x="2029245" y="908801"/>
            <a:ext cx="6525208" cy="1477328"/>
          </a:xfrm>
          <a:prstGeom prst="rect">
            <a:avLst/>
          </a:prstGeom>
          <a:solidFill>
            <a:srgbClr val="FFAFD7"/>
          </a:solidFill>
        </p:spPr>
        <p:txBody>
          <a:bodyPr wrap="square" rtlCol="0">
            <a:spAutoFit/>
          </a:bodyPr>
          <a:lstStyle/>
          <a:p>
            <a:pPr algn="ctr"/>
            <a:r>
              <a:rPr lang="de-DE" dirty="0"/>
              <a:t>Ich war sehr gespannt zu diesem Thema zu arbeiten und hatte mich darauf eingestellt, viel recherchieren zu müssen, um etwas über die Frauen aus dieser Zeit zu </a:t>
            </a:r>
            <a:r>
              <a:rPr lang="de-DE" dirty="0" smtClean="0"/>
              <a:t>erfahren</a:t>
            </a:r>
          </a:p>
          <a:p>
            <a:pPr algn="ctr"/>
            <a:r>
              <a:rPr lang="de-DE" dirty="0" smtClean="0"/>
              <a:t>Es </a:t>
            </a:r>
            <a:r>
              <a:rPr lang="de-DE" dirty="0"/>
              <a:t>hat mich sehr überrascht, wie </a:t>
            </a:r>
            <a:r>
              <a:rPr lang="de-DE" dirty="0" smtClean="0"/>
              <a:t>viel </a:t>
            </a:r>
            <a:r>
              <a:rPr lang="de-DE" dirty="0"/>
              <a:t>Informationen und gut aufgearbeitetes Material ich </a:t>
            </a:r>
            <a:r>
              <a:rPr lang="de-DE" dirty="0" smtClean="0"/>
              <a:t>dann im Internet vorfand. </a:t>
            </a:r>
            <a:endParaRPr lang="de-DE" dirty="0"/>
          </a:p>
        </p:txBody>
      </p:sp>
      <p:sp>
        <p:nvSpPr>
          <p:cNvPr id="5" name="Textfeld 4"/>
          <p:cNvSpPr txBox="1"/>
          <p:nvPr/>
        </p:nvSpPr>
        <p:spPr>
          <a:xfrm>
            <a:off x="7652992" y="2583495"/>
            <a:ext cx="4438745" cy="4185761"/>
          </a:xfrm>
          <a:prstGeom prst="rect">
            <a:avLst/>
          </a:prstGeom>
          <a:solidFill>
            <a:srgbClr val="E2A2DA"/>
          </a:solidFill>
        </p:spPr>
        <p:txBody>
          <a:bodyPr wrap="square" rtlCol="0">
            <a:spAutoFit/>
          </a:bodyPr>
          <a:lstStyle/>
          <a:p>
            <a:pPr algn="ctr"/>
            <a:r>
              <a:rPr lang="de-DE" dirty="0" smtClean="0">
                <a:latin typeface="PMingLiU-ExtB" panose="02020500000000000000" pitchFamily="18" charset="-120"/>
                <a:ea typeface="PMingLiU-ExtB" panose="02020500000000000000" pitchFamily="18" charset="-120"/>
              </a:rPr>
              <a:t>Eine sehr umfassende und gute</a:t>
            </a:r>
            <a:r>
              <a:rPr lang="de-DE" dirty="0">
                <a:latin typeface="PMingLiU-ExtB" panose="02020500000000000000" pitchFamily="18" charset="-120"/>
                <a:ea typeface="PMingLiU-ExtB" panose="02020500000000000000" pitchFamily="18" charset="-120"/>
              </a:rPr>
              <a:t> </a:t>
            </a:r>
            <a:r>
              <a:rPr lang="de-DE" dirty="0" smtClean="0">
                <a:latin typeface="PMingLiU-ExtB" panose="02020500000000000000" pitchFamily="18" charset="-120"/>
                <a:ea typeface="PMingLiU-ExtB" panose="02020500000000000000" pitchFamily="18" charset="-120"/>
              </a:rPr>
              <a:t>gemachte Website ist z.B. diese</a:t>
            </a:r>
            <a:r>
              <a:rPr lang="de-DE" dirty="0">
                <a:latin typeface="PMingLiU-ExtB" panose="02020500000000000000" pitchFamily="18" charset="-120"/>
                <a:ea typeface="PMingLiU-ExtB" panose="02020500000000000000" pitchFamily="18" charset="-120"/>
              </a:rPr>
              <a:t>: </a:t>
            </a:r>
            <a:endParaRPr lang="de-DE" dirty="0" smtClean="0">
              <a:latin typeface="PMingLiU-ExtB" panose="02020500000000000000" pitchFamily="18" charset="-120"/>
              <a:ea typeface="PMingLiU-ExtB" panose="02020500000000000000" pitchFamily="18" charset="-120"/>
            </a:endParaRPr>
          </a:p>
          <a:p>
            <a:pPr algn="ctr"/>
            <a:r>
              <a:rPr lang="de-DE" dirty="0" smtClean="0">
                <a:latin typeface="PMingLiU-ExtB" panose="02020500000000000000" pitchFamily="18" charset="-120"/>
                <a:ea typeface="PMingLiU-ExtB" panose="02020500000000000000" pitchFamily="18" charset="-120"/>
                <a:hlinkClick r:id="rId2"/>
              </a:rPr>
              <a:t>http</a:t>
            </a:r>
            <a:r>
              <a:rPr lang="de-DE" dirty="0">
                <a:latin typeface="PMingLiU-ExtB" panose="02020500000000000000" pitchFamily="18" charset="-120"/>
                <a:ea typeface="PMingLiU-ExtB" panose="02020500000000000000" pitchFamily="18" charset="-120"/>
                <a:hlinkClick r:id="rId2"/>
              </a:rPr>
              <a:t>://frauen-und-reformation.de</a:t>
            </a:r>
            <a:r>
              <a:rPr lang="de-DE" dirty="0" smtClean="0">
                <a:latin typeface="PMingLiU-ExtB" panose="02020500000000000000" pitchFamily="18" charset="-120"/>
                <a:ea typeface="PMingLiU-ExtB" panose="02020500000000000000" pitchFamily="18" charset="-120"/>
                <a:hlinkClick r:id="rId2"/>
              </a:rPr>
              <a:t>/</a:t>
            </a:r>
            <a:endParaRPr lang="de-DE" dirty="0" smtClean="0">
              <a:latin typeface="PMingLiU-ExtB" panose="02020500000000000000" pitchFamily="18" charset="-120"/>
              <a:ea typeface="PMingLiU-ExtB" panose="02020500000000000000" pitchFamily="18" charset="-120"/>
            </a:endParaRPr>
          </a:p>
          <a:p>
            <a:pPr algn="ctr"/>
            <a:endParaRPr lang="de-DE" dirty="0" smtClean="0">
              <a:latin typeface="PMingLiU-ExtB" panose="02020500000000000000" pitchFamily="18" charset="-120"/>
              <a:ea typeface="PMingLiU-ExtB" panose="02020500000000000000" pitchFamily="18" charset="-120"/>
            </a:endParaRPr>
          </a:p>
          <a:p>
            <a:pPr algn="ctr"/>
            <a:r>
              <a:rPr lang="de-DE" dirty="0" smtClean="0">
                <a:latin typeface="PMingLiU-ExtB" panose="02020500000000000000" pitchFamily="18" charset="-120"/>
                <a:ea typeface="PMingLiU-ExtB" panose="02020500000000000000" pitchFamily="18" charset="-120"/>
              </a:rPr>
              <a:t>Wenn man hier auf das Thema </a:t>
            </a:r>
            <a:endParaRPr lang="de-DE" dirty="0" smtClean="0">
              <a:latin typeface="PMingLiU-ExtB" panose="02020500000000000000" pitchFamily="18" charset="-120"/>
              <a:ea typeface="PMingLiU-ExtB" panose="02020500000000000000" pitchFamily="18" charset="-120"/>
            </a:endParaRPr>
          </a:p>
          <a:p>
            <a:pPr algn="ctr"/>
            <a:r>
              <a:rPr lang="de-DE" dirty="0" smtClean="0">
                <a:latin typeface="PMingLiU-ExtB" panose="02020500000000000000" pitchFamily="18" charset="-120"/>
                <a:ea typeface="PMingLiU-ExtB" panose="02020500000000000000" pitchFamily="18" charset="-120"/>
              </a:rPr>
              <a:t>„</a:t>
            </a:r>
            <a:r>
              <a:rPr lang="de-DE" dirty="0" smtClean="0">
                <a:latin typeface="PMingLiU-ExtB" panose="02020500000000000000" pitchFamily="18" charset="-120"/>
                <a:ea typeface="PMingLiU-ExtB" panose="02020500000000000000" pitchFamily="18" charset="-120"/>
              </a:rPr>
              <a:t>Frauen </a:t>
            </a:r>
            <a:r>
              <a:rPr lang="de-DE" dirty="0" smtClean="0">
                <a:latin typeface="PMingLiU-ExtB" panose="02020500000000000000" pitchFamily="18" charset="-120"/>
                <a:ea typeface="PMingLiU-ExtB" panose="02020500000000000000" pitchFamily="18" charset="-120"/>
              </a:rPr>
              <a:t>und </a:t>
            </a:r>
            <a:r>
              <a:rPr lang="de-DE" dirty="0" smtClean="0">
                <a:latin typeface="PMingLiU-ExtB" panose="02020500000000000000" pitchFamily="18" charset="-120"/>
                <a:ea typeface="PMingLiU-ExtB" panose="02020500000000000000" pitchFamily="18" charset="-120"/>
              </a:rPr>
              <a:t>Reformation“ </a:t>
            </a:r>
            <a:r>
              <a:rPr lang="de-DE" dirty="0" smtClean="0">
                <a:latin typeface="PMingLiU-ExtB" panose="02020500000000000000" pitchFamily="18" charset="-120"/>
                <a:ea typeface="PMingLiU-ExtB" panose="02020500000000000000" pitchFamily="18" charset="-120"/>
              </a:rPr>
              <a:t>klickt</a:t>
            </a:r>
            <a:r>
              <a:rPr lang="de-DE" dirty="0" smtClean="0">
                <a:latin typeface="PMingLiU-ExtB" panose="02020500000000000000" pitchFamily="18" charset="-120"/>
                <a:ea typeface="PMingLiU-ExtB" panose="02020500000000000000" pitchFamily="18" charset="-120"/>
              </a:rPr>
              <a:t>,</a:t>
            </a:r>
          </a:p>
          <a:p>
            <a:pPr algn="ctr"/>
            <a:r>
              <a:rPr lang="de-DE" dirty="0" smtClean="0">
                <a:latin typeface="PMingLiU-ExtB" panose="02020500000000000000" pitchFamily="18" charset="-120"/>
                <a:ea typeface="PMingLiU-ExtB" panose="02020500000000000000" pitchFamily="18" charset="-120"/>
              </a:rPr>
              <a:t>öffnet </a:t>
            </a:r>
            <a:r>
              <a:rPr lang="de-DE" dirty="0" smtClean="0">
                <a:latin typeface="PMingLiU-ExtB" panose="02020500000000000000" pitchFamily="18" charset="-120"/>
                <a:ea typeface="PMingLiU-ExtB" panose="02020500000000000000" pitchFamily="18" charset="-120"/>
              </a:rPr>
              <a:t>sich eine Karte von Europa und der Welt, auf der man sehen kann, wo Frauen in den verschiedenen Jahrhunderten </a:t>
            </a:r>
            <a:endParaRPr lang="de-DE" dirty="0" smtClean="0">
              <a:latin typeface="PMingLiU-ExtB" panose="02020500000000000000" pitchFamily="18" charset="-120"/>
              <a:ea typeface="PMingLiU-ExtB" panose="02020500000000000000" pitchFamily="18" charset="-120"/>
            </a:endParaRPr>
          </a:p>
          <a:p>
            <a:pPr algn="ctr"/>
            <a:r>
              <a:rPr lang="de-DE" dirty="0" smtClean="0">
                <a:latin typeface="PMingLiU-ExtB" panose="02020500000000000000" pitchFamily="18" charset="-120"/>
                <a:ea typeface="PMingLiU-ExtB" panose="02020500000000000000" pitchFamily="18" charset="-120"/>
              </a:rPr>
              <a:t>in </a:t>
            </a:r>
            <a:r>
              <a:rPr lang="de-DE" dirty="0" smtClean="0">
                <a:latin typeface="PMingLiU-ExtB" panose="02020500000000000000" pitchFamily="18" charset="-120"/>
                <a:ea typeface="PMingLiU-ExtB" panose="02020500000000000000" pitchFamily="18" charset="-120"/>
              </a:rPr>
              <a:t>der Reformation gewirkt haben. </a:t>
            </a:r>
          </a:p>
          <a:p>
            <a:pPr algn="ctr"/>
            <a:r>
              <a:rPr lang="de-DE" dirty="0" smtClean="0">
                <a:latin typeface="PMingLiU-ExtB" panose="02020500000000000000" pitchFamily="18" charset="-120"/>
                <a:ea typeface="PMingLiU-ExtB" panose="02020500000000000000" pitchFamily="18" charset="-120"/>
              </a:rPr>
              <a:t>Zu jeder von ihnen wird außerdem umfassend informiert. </a:t>
            </a:r>
            <a:endParaRPr lang="de-DE" dirty="0" smtClean="0">
              <a:latin typeface="PMingLiU-ExtB" panose="02020500000000000000" pitchFamily="18" charset="-120"/>
              <a:ea typeface="PMingLiU-ExtB" panose="02020500000000000000" pitchFamily="18" charset="-120"/>
            </a:endParaRPr>
          </a:p>
          <a:p>
            <a:pPr algn="ctr"/>
            <a:endParaRPr lang="de-DE" dirty="0">
              <a:latin typeface="PMingLiU-ExtB" panose="02020500000000000000" pitchFamily="18" charset="-120"/>
              <a:ea typeface="PMingLiU-ExtB" panose="02020500000000000000" pitchFamily="18" charset="-120"/>
            </a:endParaRPr>
          </a:p>
          <a:p>
            <a:pPr algn="ctr"/>
            <a:r>
              <a:rPr lang="de-DE" sz="1400" dirty="0" smtClean="0">
                <a:latin typeface="PMingLiU-ExtB" panose="02020500000000000000" pitchFamily="18" charset="-120"/>
                <a:ea typeface="PMingLiU-ExtB" panose="02020500000000000000" pitchFamily="18" charset="-120"/>
              </a:rPr>
              <a:t>Aber zuerst lest Ihr natürlich die Geschichten der Frauen, </a:t>
            </a:r>
          </a:p>
          <a:p>
            <a:pPr algn="ctr"/>
            <a:r>
              <a:rPr lang="de-DE" sz="1400" dirty="0" smtClean="0">
                <a:latin typeface="PMingLiU-ExtB" panose="02020500000000000000" pitchFamily="18" charset="-120"/>
                <a:ea typeface="PMingLiU-ExtB" panose="02020500000000000000" pitchFamily="18" charset="-120"/>
              </a:rPr>
              <a:t>die ich hier zusammengetragen habe </a:t>
            </a:r>
            <a:r>
              <a:rPr lang="de-DE" sz="2000" dirty="0" smtClean="0">
                <a:latin typeface="PMingLiU-ExtB" panose="02020500000000000000" pitchFamily="18" charset="-120"/>
                <a:ea typeface="PMingLiU-ExtB" panose="02020500000000000000" pitchFamily="18" charset="-120"/>
                <a:sym typeface="Wingdings" panose="05000000000000000000" pitchFamily="2" charset="2"/>
              </a:rPr>
              <a:t></a:t>
            </a:r>
            <a:r>
              <a:rPr lang="de-DE" sz="1400" dirty="0" smtClean="0">
                <a:latin typeface="PMingLiU-ExtB" panose="02020500000000000000" pitchFamily="18" charset="-120"/>
                <a:ea typeface="PMingLiU-ExtB" panose="02020500000000000000" pitchFamily="18" charset="-120"/>
                <a:sym typeface="Wingdings" panose="05000000000000000000" pitchFamily="2" charset="2"/>
              </a:rPr>
              <a:t> </a:t>
            </a:r>
            <a:r>
              <a:rPr lang="de-DE" sz="1400" dirty="0" smtClean="0">
                <a:latin typeface="PMingLiU-ExtB" panose="02020500000000000000" pitchFamily="18" charset="-120"/>
                <a:ea typeface="PMingLiU-ExtB" panose="02020500000000000000" pitchFamily="18" charset="-120"/>
              </a:rPr>
              <a:t>      </a:t>
            </a:r>
            <a:endParaRPr lang="de-DE" sz="1400" dirty="0" smtClean="0">
              <a:latin typeface="PMingLiU-ExtB" panose="02020500000000000000" pitchFamily="18" charset="-120"/>
              <a:ea typeface="PMingLiU-ExtB" panose="02020500000000000000" pitchFamily="18" charset="-120"/>
            </a:endParaRPr>
          </a:p>
        </p:txBody>
      </p:sp>
      <p:sp>
        <p:nvSpPr>
          <p:cNvPr id="7" name="Textfeld 6"/>
          <p:cNvSpPr txBox="1"/>
          <p:nvPr/>
        </p:nvSpPr>
        <p:spPr>
          <a:xfrm>
            <a:off x="96252" y="2597174"/>
            <a:ext cx="3344779" cy="3170099"/>
          </a:xfrm>
          <a:prstGeom prst="rect">
            <a:avLst/>
          </a:prstGeom>
          <a:solidFill>
            <a:schemeClr val="accent1">
              <a:lumMod val="40000"/>
              <a:lumOff val="60000"/>
            </a:schemeClr>
          </a:solidFill>
        </p:spPr>
        <p:txBody>
          <a:bodyPr wrap="square" rtlCol="0">
            <a:spAutoFit/>
          </a:bodyPr>
          <a:lstStyle/>
          <a:p>
            <a:r>
              <a:rPr lang="de-DE" sz="2000" b="1" dirty="0" smtClean="0">
                <a:latin typeface="Bodoni MT" panose="02070603080606020203" pitchFamily="18" charset="0"/>
              </a:rPr>
              <a:t>Von den Anfängen bis Heute</a:t>
            </a:r>
          </a:p>
          <a:p>
            <a:r>
              <a:rPr lang="de-DE" dirty="0" smtClean="0">
                <a:latin typeface="Times New Roman" panose="02020603050405020304" pitchFamily="18" charset="0"/>
                <a:cs typeface="Times New Roman" panose="02020603050405020304" pitchFamily="18" charset="0"/>
              </a:rPr>
              <a:t>E</a:t>
            </a:r>
            <a:r>
              <a:rPr lang="de-DE" dirty="0" smtClean="0">
                <a:latin typeface="Times New Roman" panose="02020603050405020304" pitchFamily="18" charset="0"/>
                <a:cs typeface="Times New Roman" panose="02020603050405020304" pitchFamily="18" charset="0"/>
              </a:rPr>
              <a:t>ine </a:t>
            </a:r>
            <a:r>
              <a:rPr lang="de-DE" dirty="0" smtClean="0">
                <a:latin typeface="Times New Roman" panose="02020603050405020304" pitchFamily="18" charset="0"/>
                <a:cs typeface="Times New Roman" panose="02020603050405020304" pitchFamily="18" charset="0"/>
              </a:rPr>
              <a:t>der ersten Frauen, die predigten und sich als Kirchenfrauen im Amt </a:t>
            </a:r>
            <a:r>
              <a:rPr lang="de-DE" dirty="0" smtClean="0">
                <a:latin typeface="Times New Roman" panose="02020603050405020304" pitchFamily="18" charset="0"/>
                <a:cs typeface="Times New Roman" panose="02020603050405020304" pitchFamily="18" charset="0"/>
              </a:rPr>
              <a:t>begriffen war </a:t>
            </a:r>
            <a:r>
              <a:rPr lang="de-DE" b="1" dirty="0" smtClean="0">
                <a:solidFill>
                  <a:srgbClr val="9B348F"/>
                </a:solidFill>
                <a:latin typeface="Times New Roman" panose="02020603050405020304" pitchFamily="18" charset="0"/>
                <a:cs typeface="Times New Roman" panose="02020603050405020304" pitchFamily="18" charset="0"/>
              </a:rPr>
              <a:t>Katharina Schütz Zell</a:t>
            </a:r>
            <a:r>
              <a:rPr lang="de-DE" dirty="0" smtClean="0">
                <a:latin typeface="Times New Roman" panose="02020603050405020304" pitchFamily="18" charset="0"/>
                <a:cs typeface="Times New Roman" panose="02020603050405020304" pitchFamily="18" charset="0"/>
              </a:rPr>
              <a:t>, geboren 1497 in Straßburg, gestorben 1562 </a:t>
            </a:r>
            <a:r>
              <a:rPr lang="de-DE" dirty="0" smtClean="0">
                <a:latin typeface="Times New Roman" panose="02020603050405020304" pitchFamily="18" charset="0"/>
                <a:cs typeface="Times New Roman" panose="02020603050405020304" pitchFamily="18" charset="0"/>
              </a:rPr>
              <a:t>ebenda.</a:t>
            </a:r>
          </a:p>
          <a:p>
            <a:r>
              <a:rPr lang="de-DE" b="1" dirty="0" smtClean="0">
                <a:latin typeface="Times New Roman" panose="02020603050405020304" pitchFamily="18" charset="0"/>
                <a:cs typeface="Times New Roman" panose="02020603050405020304" pitchFamily="18" charset="0"/>
              </a:rPr>
              <a:t>Es hat fast 500 Jahre gedauert </a:t>
            </a:r>
          </a:p>
          <a:p>
            <a:r>
              <a:rPr lang="de-DE" dirty="0">
                <a:latin typeface="Times New Roman" panose="02020603050405020304" pitchFamily="18" charset="0"/>
                <a:cs typeface="Times New Roman" panose="02020603050405020304" pitchFamily="18" charset="0"/>
              </a:rPr>
              <a:t>b</a:t>
            </a:r>
            <a:r>
              <a:rPr lang="de-DE" dirty="0" smtClean="0">
                <a:latin typeface="Times New Roman" panose="02020603050405020304" pitchFamily="18" charset="0"/>
                <a:cs typeface="Times New Roman" panose="02020603050405020304" pitchFamily="18" charset="0"/>
              </a:rPr>
              <a:t>is </a:t>
            </a:r>
            <a:r>
              <a:rPr lang="de-DE" b="1" dirty="0" smtClean="0">
                <a:solidFill>
                  <a:srgbClr val="9B348F"/>
                </a:solidFill>
                <a:latin typeface="Times New Roman" panose="02020603050405020304" pitchFamily="18" charset="0"/>
                <a:cs typeface="Times New Roman" panose="02020603050405020304" pitchFamily="18" charset="0"/>
              </a:rPr>
              <a:t>Elisabeth </a:t>
            </a:r>
            <a:r>
              <a:rPr lang="de-DE" b="1" dirty="0" err="1">
                <a:solidFill>
                  <a:srgbClr val="9B348F"/>
                </a:solidFill>
                <a:latin typeface="Times New Roman" panose="02020603050405020304" pitchFamily="18" charset="0"/>
                <a:cs typeface="Times New Roman" panose="02020603050405020304" pitchFamily="18" charset="0"/>
              </a:rPr>
              <a:t>Haseloff</a:t>
            </a:r>
            <a:r>
              <a:rPr lang="de-DE" dirty="0">
                <a:solidFill>
                  <a:srgbClr val="9B348F"/>
                </a:solidFill>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1956 die</a:t>
            </a:r>
            <a:r>
              <a:rPr lang="de-DE" dirty="0" smtClean="0">
                <a:latin typeface="Times New Roman" panose="02020603050405020304" pitchFamily="18" charset="0"/>
                <a:cs typeface="Times New Roman" panose="02020603050405020304" pitchFamily="18" charset="0"/>
              </a:rPr>
              <a:t> erste Pfarrerin wurde. Sie durfte ihr </a:t>
            </a:r>
            <a:r>
              <a:rPr lang="de-DE" dirty="0" smtClean="0">
                <a:latin typeface="Times New Roman" panose="02020603050405020304" pitchFamily="18" charset="0"/>
                <a:cs typeface="Times New Roman" panose="02020603050405020304" pitchFamily="18" charset="0"/>
              </a:rPr>
              <a:t>Amt aber nur mit </a:t>
            </a:r>
            <a:r>
              <a:rPr lang="de-DE" dirty="0" smtClean="0">
                <a:latin typeface="Times New Roman" panose="02020603050405020304" pitchFamily="18" charset="0"/>
                <a:cs typeface="Times New Roman" panose="02020603050405020304" pitchFamily="18" charset="0"/>
              </a:rPr>
              <a:t>erheblichen</a:t>
            </a:r>
            <a:endParaRPr lang="de-DE" dirty="0" smtClean="0">
              <a:latin typeface="Times New Roman" panose="02020603050405020304" pitchFamily="18" charset="0"/>
              <a:cs typeface="Times New Roman" panose="02020603050405020304" pitchFamily="18" charset="0"/>
            </a:endParaRPr>
          </a:p>
        </p:txBody>
      </p:sp>
      <p:sp>
        <p:nvSpPr>
          <p:cNvPr id="10" name="Textfeld 9"/>
          <p:cNvSpPr txBox="1"/>
          <p:nvPr/>
        </p:nvSpPr>
        <p:spPr>
          <a:xfrm>
            <a:off x="8674769" y="120984"/>
            <a:ext cx="3416968" cy="2246769"/>
          </a:xfrm>
          <a:prstGeom prst="rect">
            <a:avLst/>
          </a:prstGeom>
          <a:solidFill>
            <a:srgbClr val="BDD7EE"/>
          </a:solidFill>
        </p:spPr>
        <p:txBody>
          <a:bodyPr wrap="square" rtlCol="0">
            <a:spAutoFit/>
          </a:bodyPr>
          <a:lstStyle/>
          <a:p>
            <a:pPr algn="ctr"/>
            <a:r>
              <a:rPr lang="de-DE" sz="1750" dirty="0" smtClean="0">
                <a:latin typeface="Garamond" panose="02020404030301010803" pitchFamily="18" charset="0"/>
              </a:rPr>
              <a:t>Es freut </a:t>
            </a:r>
            <a:r>
              <a:rPr lang="de-DE" sz="1750" dirty="0" smtClean="0">
                <a:latin typeface="Garamond" panose="02020404030301010803" pitchFamily="18" charset="0"/>
              </a:rPr>
              <a:t>mich, </a:t>
            </a:r>
            <a:r>
              <a:rPr lang="de-DE" sz="1750" dirty="0" smtClean="0">
                <a:latin typeface="Garamond" panose="02020404030301010803" pitchFamily="18" charset="0"/>
              </a:rPr>
              <a:t>dass ich euch </a:t>
            </a:r>
            <a:r>
              <a:rPr lang="de-DE" sz="1750" dirty="0" smtClean="0">
                <a:latin typeface="Garamond" panose="02020404030301010803" pitchFamily="18" charset="0"/>
              </a:rPr>
              <a:t>einige </a:t>
            </a:r>
            <a:r>
              <a:rPr lang="de-DE" sz="1750" dirty="0" smtClean="0">
                <a:latin typeface="Garamond" panose="02020404030301010803" pitchFamily="18" charset="0"/>
              </a:rPr>
              <a:t>dieser </a:t>
            </a:r>
            <a:r>
              <a:rPr lang="de-DE" sz="1750" dirty="0" smtClean="0">
                <a:latin typeface="Garamond" panose="02020404030301010803" pitchFamily="18" charset="0"/>
              </a:rPr>
              <a:t>unglaublich mutigen</a:t>
            </a:r>
          </a:p>
          <a:p>
            <a:pPr algn="ctr"/>
            <a:r>
              <a:rPr lang="de-DE" sz="1750" dirty="0" smtClean="0">
                <a:latin typeface="Garamond" panose="02020404030301010803" pitchFamily="18" charset="0"/>
              </a:rPr>
              <a:t> </a:t>
            </a:r>
            <a:r>
              <a:rPr lang="de-DE" sz="1750" dirty="0" smtClean="0">
                <a:latin typeface="Garamond" panose="02020404030301010803" pitchFamily="18" charset="0"/>
              </a:rPr>
              <a:t>Frauen </a:t>
            </a:r>
            <a:r>
              <a:rPr lang="de-DE" sz="1750" dirty="0" smtClean="0">
                <a:latin typeface="Garamond" panose="02020404030301010803" pitchFamily="18" charset="0"/>
              </a:rPr>
              <a:t>hier vorstellen </a:t>
            </a:r>
            <a:r>
              <a:rPr lang="de-DE" sz="1750" dirty="0" smtClean="0">
                <a:latin typeface="Garamond" panose="02020404030301010803" pitchFamily="18" charset="0"/>
              </a:rPr>
              <a:t>kann </a:t>
            </a:r>
            <a:endParaRPr lang="de-DE" sz="1750" dirty="0" smtClean="0">
              <a:latin typeface="Garamond" panose="02020404030301010803" pitchFamily="18" charset="0"/>
            </a:endParaRPr>
          </a:p>
          <a:p>
            <a:pPr algn="ctr"/>
            <a:r>
              <a:rPr lang="de-DE" sz="1750" dirty="0" smtClean="0">
                <a:latin typeface="Garamond" panose="02020404030301010803" pitchFamily="18" charset="0"/>
              </a:rPr>
              <a:t>und ich </a:t>
            </a:r>
            <a:r>
              <a:rPr lang="de-DE" sz="1750" dirty="0" smtClean="0">
                <a:latin typeface="Garamond" panose="02020404030301010803" pitchFamily="18" charset="0"/>
              </a:rPr>
              <a:t>fände es </a:t>
            </a:r>
            <a:r>
              <a:rPr lang="de-DE" sz="1750" dirty="0" smtClean="0">
                <a:latin typeface="Garamond" panose="02020404030301010803" pitchFamily="18" charset="0"/>
              </a:rPr>
              <a:t>super</a:t>
            </a:r>
            <a:r>
              <a:rPr lang="de-DE" sz="1750" dirty="0" smtClean="0">
                <a:latin typeface="Garamond" panose="02020404030301010803" pitchFamily="18" charset="0"/>
              </a:rPr>
              <a:t>, </a:t>
            </a:r>
            <a:r>
              <a:rPr lang="de-DE" sz="1750" dirty="0" smtClean="0">
                <a:latin typeface="Garamond" panose="02020404030301010803" pitchFamily="18" charset="0"/>
              </a:rPr>
              <a:t>wenn euch das </a:t>
            </a:r>
            <a:r>
              <a:rPr lang="de-DE" sz="1750" dirty="0" smtClean="0">
                <a:latin typeface="Garamond" panose="02020404030301010803" pitchFamily="18" charset="0"/>
              </a:rPr>
              <a:t>tolle Material </a:t>
            </a:r>
            <a:r>
              <a:rPr lang="de-DE" sz="1750" dirty="0" smtClean="0">
                <a:latin typeface="Garamond" panose="02020404030301010803" pitchFamily="18" charset="0"/>
              </a:rPr>
              <a:t>dazu </a:t>
            </a:r>
            <a:r>
              <a:rPr lang="de-DE" sz="1750" dirty="0" smtClean="0">
                <a:latin typeface="Garamond" panose="02020404030301010803" pitchFamily="18" charset="0"/>
              </a:rPr>
              <a:t>verlocken würde </a:t>
            </a:r>
            <a:r>
              <a:rPr lang="de-DE" sz="1750" dirty="0" smtClean="0">
                <a:latin typeface="Garamond" panose="02020404030301010803" pitchFamily="18" charset="0"/>
              </a:rPr>
              <a:t>noch mehr über Frauen in der Reformation zu erfahren. </a:t>
            </a:r>
            <a:endParaRPr lang="de-DE" sz="1750" dirty="0" smtClean="0">
              <a:latin typeface="Garamond" panose="02020404030301010803" pitchFamily="18" charset="0"/>
            </a:endParaRPr>
          </a:p>
          <a:p>
            <a:pPr algn="ctr"/>
            <a:r>
              <a:rPr lang="de-DE" sz="1750" dirty="0" smtClean="0">
                <a:latin typeface="Garamond" panose="02020404030301010803" pitchFamily="18" charset="0"/>
              </a:rPr>
              <a:t>Es ist super spannend!  </a:t>
            </a:r>
            <a:endParaRPr lang="de-DE" sz="1750" dirty="0">
              <a:latin typeface="Garamond" panose="02020404030301010803" pitchFamily="18"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058" y="2597174"/>
            <a:ext cx="3978299" cy="2977816"/>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1354"/>
            <a:ext cx="1908929" cy="2497483"/>
          </a:xfrm>
          <a:prstGeom prst="rect">
            <a:avLst/>
          </a:prstGeom>
        </p:spPr>
      </p:pic>
      <p:sp>
        <p:nvSpPr>
          <p:cNvPr id="11" name="Rechteck 10"/>
          <p:cNvSpPr/>
          <p:nvPr/>
        </p:nvSpPr>
        <p:spPr>
          <a:xfrm>
            <a:off x="96252" y="5644162"/>
            <a:ext cx="7413105" cy="1200329"/>
          </a:xfrm>
          <a:prstGeom prst="rect">
            <a:avLst/>
          </a:prstGeom>
          <a:solidFill>
            <a:schemeClr val="accent1">
              <a:lumMod val="40000"/>
              <a:lumOff val="60000"/>
            </a:schemeClr>
          </a:solidFill>
        </p:spPr>
        <p:txBody>
          <a:bodyPr wrap="square">
            <a:spAutoFit/>
          </a:bodyPr>
          <a:lstStyle/>
          <a:p>
            <a:r>
              <a:rPr lang="de-DE" dirty="0">
                <a:latin typeface="Times New Roman" panose="02020603050405020304" pitchFamily="18" charset="0"/>
                <a:cs typeface="Times New Roman" panose="02020603050405020304" pitchFamily="18" charset="0"/>
              </a:rPr>
              <a:t>Einschränkungen </a:t>
            </a:r>
            <a:r>
              <a:rPr lang="de-DE" dirty="0" smtClean="0">
                <a:latin typeface="Times New Roman" panose="02020603050405020304" pitchFamily="18" charset="0"/>
                <a:cs typeface="Times New Roman" panose="02020603050405020304" pitchFamily="18" charset="0"/>
              </a:rPr>
              <a:t>ausüben. </a:t>
            </a:r>
            <a:r>
              <a:rPr lang="de-DE" dirty="0" smtClean="0">
                <a:latin typeface="Times New Roman" panose="02020603050405020304" pitchFamily="18" charset="0"/>
                <a:cs typeface="Times New Roman" panose="02020603050405020304" pitchFamily="18" charset="0"/>
              </a:rPr>
              <a:t>Im Gegensatz zu ihren männlichen Kollegen durfte sie z.B. </a:t>
            </a:r>
            <a:r>
              <a:rPr lang="de-DE" dirty="0">
                <a:latin typeface="Times New Roman" panose="02020603050405020304" pitchFamily="18" charset="0"/>
                <a:cs typeface="Times New Roman" panose="02020603050405020304" pitchFamily="18" charset="0"/>
              </a:rPr>
              <a:t>nicht heiraten… </a:t>
            </a:r>
            <a:r>
              <a:rPr lang="de-DE" dirty="0" smtClean="0">
                <a:latin typeface="Times New Roman" panose="02020603050405020304" pitchFamily="18" charset="0"/>
                <a:cs typeface="Times New Roman" panose="02020603050405020304" pitchFamily="18" charset="0"/>
              </a:rPr>
              <a:t>Eine </a:t>
            </a:r>
            <a:r>
              <a:rPr lang="de-DE" dirty="0">
                <a:latin typeface="Times New Roman" panose="02020603050405020304" pitchFamily="18" charset="0"/>
                <a:cs typeface="Times New Roman" panose="02020603050405020304" pitchFamily="18" charset="0"/>
              </a:rPr>
              <a:t>schwangere Frau auf der </a:t>
            </a:r>
            <a:r>
              <a:rPr lang="de-DE" dirty="0" smtClean="0">
                <a:latin typeface="Times New Roman" panose="02020603050405020304" pitchFamily="18" charset="0"/>
                <a:cs typeface="Times New Roman" panose="02020603050405020304" pitchFamily="18" charset="0"/>
              </a:rPr>
              <a:t>Kanzel - </a:t>
            </a:r>
            <a:r>
              <a:rPr lang="de-DE" dirty="0">
                <a:latin typeface="Times New Roman" panose="02020603050405020304" pitchFamily="18" charset="0"/>
                <a:cs typeface="Times New Roman" panose="02020603050405020304" pitchFamily="18" charset="0"/>
              </a:rPr>
              <a:t>das überstieg die Vorstellungskraft sämtlicher Kirchenmänner</a:t>
            </a:r>
            <a:r>
              <a:rPr lang="de-DE" dirty="0" smtClean="0">
                <a:latin typeface="Times New Roman" panose="02020603050405020304" pitchFamily="18" charset="0"/>
                <a:cs typeface="Times New Roman" panose="02020603050405020304" pitchFamily="18" charset="0"/>
              </a:rPr>
              <a:t>… </a:t>
            </a:r>
          </a:p>
          <a:p>
            <a:r>
              <a:rPr lang="de-DE" dirty="0" smtClean="0">
                <a:latin typeface="Times New Roman" panose="02020603050405020304" pitchFamily="18" charset="0"/>
                <a:cs typeface="Times New Roman" panose="02020603050405020304" pitchFamily="18" charset="0"/>
              </a:rPr>
              <a:t>Erst 1973 </a:t>
            </a:r>
            <a:r>
              <a:rPr lang="de-DE" dirty="0" smtClean="0">
                <a:latin typeface="Times New Roman" panose="02020603050405020304" pitchFamily="18" charset="0"/>
                <a:cs typeface="Times New Roman" panose="02020603050405020304" pitchFamily="18" charset="0"/>
              </a:rPr>
              <a:t>wurde </a:t>
            </a:r>
            <a:r>
              <a:rPr lang="de-DE" dirty="0" smtClean="0">
                <a:latin typeface="Times New Roman" panose="02020603050405020304" pitchFamily="18" charset="0"/>
                <a:cs typeface="Times New Roman" panose="02020603050405020304" pitchFamily="18" charset="0"/>
              </a:rPr>
              <a:t>die </a:t>
            </a:r>
            <a:r>
              <a:rPr lang="de-DE" dirty="0" err="1" smtClean="0">
                <a:latin typeface="Times New Roman" panose="02020603050405020304" pitchFamily="18" charset="0"/>
                <a:cs typeface="Times New Roman" panose="02020603050405020304" pitchFamily="18" charset="0"/>
              </a:rPr>
              <a:t>Zölibatsklausel</a:t>
            </a:r>
            <a:r>
              <a:rPr lang="de-DE" dirty="0" smtClean="0">
                <a:latin typeface="Times New Roman" panose="02020603050405020304" pitchFamily="18" charset="0"/>
                <a:cs typeface="Times New Roman" panose="02020603050405020304" pitchFamily="18" charset="0"/>
              </a:rPr>
              <a:t> für Frauen aufgehoben  </a:t>
            </a:r>
            <a:endParaRPr lang="de-DE"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3441031" y="2983306"/>
            <a:ext cx="1149226" cy="923330"/>
          </a:xfrm>
          <a:prstGeom prst="rect">
            <a:avLst/>
          </a:prstGeom>
          <a:noFill/>
        </p:spPr>
        <p:txBody>
          <a:bodyPr wrap="square" rtlCol="0">
            <a:spAutoFit/>
          </a:bodyPr>
          <a:lstStyle/>
          <a:p>
            <a:r>
              <a:rPr lang="de-DE" b="1" dirty="0" smtClean="0">
                <a:solidFill>
                  <a:srgbClr val="9B348F"/>
                </a:solidFill>
              </a:rPr>
              <a:t>Die </a:t>
            </a:r>
            <a:r>
              <a:rPr lang="de-DE" b="1" dirty="0" smtClean="0">
                <a:solidFill>
                  <a:srgbClr val="9B348F"/>
                </a:solidFill>
              </a:rPr>
              <a:t>erste ordinierte  </a:t>
            </a:r>
            <a:r>
              <a:rPr lang="de-DE" b="1" dirty="0" smtClean="0">
                <a:solidFill>
                  <a:srgbClr val="9B348F"/>
                </a:solidFill>
              </a:rPr>
              <a:t>Pastorin </a:t>
            </a:r>
            <a:endParaRPr lang="de-DE" b="1" dirty="0">
              <a:solidFill>
                <a:srgbClr val="9B348F"/>
              </a:solidFill>
            </a:endParaRPr>
          </a:p>
        </p:txBody>
      </p:sp>
      <p:sp>
        <p:nvSpPr>
          <p:cNvPr id="4" name="Textfeld 3"/>
          <p:cNvSpPr txBox="1"/>
          <p:nvPr/>
        </p:nvSpPr>
        <p:spPr>
          <a:xfrm>
            <a:off x="5488052" y="4952995"/>
            <a:ext cx="2021305" cy="369332"/>
          </a:xfrm>
          <a:prstGeom prst="rect">
            <a:avLst/>
          </a:prstGeom>
          <a:noFill/>
        </p:spPr>
        <p:txBody>
          <a:bodyPr wrap="square" rtlCol="0">
            <a:spAutoFit/>
          </a:bodyPr>
          <a:lstStyle/>
          <a:p>
            <a:r>
              <a:rPr lang="de-DE" b="1" dirty="0">
                <a:latin typeface="Times New Roman" panose="02020603050405020304" pitchFamily="18" charset="0"/>
                <a:cs typeface="Times New Roman" panose="02020603050405020304" pitchFamily="18" charset="0"/>
              </a:rPr>
              <a:t>Elisabeth </a:t>
            </a:r>
            <a:r>
              <a:rPr lang="de-DE" b="1" dirty="0" err="1">
                <a:latin typeface="Times New Roman" panose="02020603050405020304" pitchFamily="18" charset="0"/>
                <a:cs typeface="Times New Roman" panose="02020603050405020304" pitchFamily="18" charset="0"/>
              </a:rPr>
              <a:t>Haseloff</a:t>
            </a:r>
            <a:endParaRPr lang="de-DE" dirty="0"/>
          </a:p>
        </p:txBody>
      </p:sp>
    </p:spTree>
    <p:extLst>
      <p:ext uri="{BB962C8B-B14F-4D97-AF65-F5344CB8AC3E}">
        <p14:creationId xmlns:p14="http://schemas.microsoft.com/office/powerpoint/2010/main" val="56650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62837" y="1204250"/>
            <a:ext cx="8228937" cy="2031325"/>
          </a:xfrm>
          <a:prstGeom prst="rect">
            <a:avLst/>
          </a:prstGeom>
          <a:solidFill>
            <a:schemeClr val="accent6">
              <a:lumMod val="60000"/>
              <a:lumOff val="40000"/>
            </a:schemeClr>
          </a:solidFill>
        </p:spPr>
        <p:txBody>
          <a:bodyPr wrap="square">
            <a:spAutoFit/>
          </a:bodyPr>
          <a:lstStyle/>
          <a:p>
            <a:pPr algn="ctr"/>
            <a:r>
              <a:rPr lang="de-DE" dirty="0" smtClean="0"/>
              <a:t>In der Reformation war Bildung wichtig, jeder sollte die Bibel lesen können. </a:t>
            </a:r>
          </a:p>
          <a:p>
            <a:pPr algn="ctr"/>
            <a:r>
              <a:rPr lang="de-DE" dirty="0" smtClean="0"/>
              <a:t>Dies galt nicht nur für Jungen und Männer, sondern auch für Mädchen und Frauen. </a:t>
            </a:r>
            <a:r>
              <a:rPr lang="de-DE" dirty="0"/>
              <a:t>Die Volksschule soll in der Tat Schule für alle sein, alle sollen lesen lernen, </a:t>
            </a:r>
            <a:endParaRPr lang="de-DE" dirty="0" smtClean="0"/>
          </a:p>
          <a:p>
            <a:pPr algn="ctr"/>
            <a:r>
              <a:rPr lang="de-DE" dirty="0" smtClean="0"/>
              <a:t>damit </a:t>
            </a:r>
            <a:r>
              <a:rPr lang="de-DE" dirty="0"/>
              <a:t>sie je </a:t>
            </a:r>
            <a:r>
              <a:rPr lang="de-DE" dirty="0" smtClean="0"/>
              <a:t>einzeln ihr Gewissen an der Schrift schärfen können. </a:t>
            </a:r>
          </a:p>
          <a:p>
            <a:pPr algn="ctr"/>
            <a:r>
              <a:rPr lang="de-DE" dirty="0" smtClean="0"/>
              <a:t>Selbst Beiträge von den wenigen Frauen, die an Tischgesprächen teilnehmen durften, wurden nicht aufgeschrieben, weil die Protokollanten diese Beiträge </a:t>
            </a:r>
          </a:p>
          <a:p>
            <a:pPr algn="ctr"/>
            <a:r>
              <a:rPr lang="de-DE" dirty="0" smtClean="0"/>
              <a:t>als nicht wichtig genug erachteten. </a:t>
            </a:r>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24" y="1204250"/>
            <a:ext cx="3502473" cy="5403947"/>
          </a:xfrm>
          <a:prstGeom prst="rect">
            <a:avLst/>
          </a:prstGeom>
        </p:spPr>
      </p:pic>
      <p:sp>
        <p:nvSpPr>
          <p:cNvPr id="4" name="Rechteck 3"/>
          <p:cNvSpPr/>
          <p:nvPr/>
        </p:nvSpPr>
        <p:spPr>
          <a:xfrm>
            <a:off x="162837" y="5950623"/>
            <a:ext cx="8228937" cy="646331"/>
          </a:xfrm>
          <a:prstGeom prst="rect">
            <a:avLst/>
          </a:prstGeom>
          <a:solidFill>
            <a:srgbClr val="FFCE33"/>
          </a:solidFill>
        </p:spPr>
        <p:txBody>
          <a:bodyPr wrap="square">
            <a:spAutoFit/>
          </a:bodyPr>
          <a:lstStyle/>
          <a:p>
            <a:pPr algn="ctr"/>
            <a:r>
              <a:rPr lang="de-DE" b="1" dirty="0" smtClean="0"/>
              <a:t>Hanna </a:t>
            </a:r>
            <a:r>
              <a:rPr lang="de-DE" b="1" dirty="0"/>
              <a:t>Marie Margarete </a:t>
            </a:r>
            <a:r>
              <a:rPr lang="de-DE" b="1" dirty="0" err="1" smtClean="0"/>
              <a:t>Jursch</a:t>
            </a:r>
            <a:r>
              <a:rPr lang="de-DE" b="1" dirty="0" smtClean="0"/>
              <a:t> war 1956 die erste Frau</a:t>
            </a:r>
            <a:r>
              <a:rPr lang="de-DE" dirty="0" smtClean="0"/>
              <a:t> auf </a:t>
            </a:r>
            <a:r>
              <a:rPr lang="de-DE" dirty="0"/>
              <a:t>einem </a:t>
            </a:r>
            <a:r>
              <a:rPr lang="de-DE" dirty="0" smtClean="0"/>
              <a:t>Lehrstuhl </a:t>
            </a:r>
            <a:r>
              <a:rPr lang="de-DE" dirty="0"/>
              <a:t>für Theologie an einer deutschen </a:t>
            </a:r>
            <a:r>
              <a:rPr lang="de-DE" dirty="0" smtClean="0"/>
              <a:t>Universität. </a:t>
            </a:r>
            <a:r>
              <a:rPr lang="de-DE" b="1" dirty="0" smtClean="0"/>
              <a:t>Wieder </a:t>
            </a:r>
            <a:r>
              <a:rPr lang="de-DE" b="1" dirty="0"/>
              <a:t>dauerte es fast </a:t>
            </a:r>
            <a:r>
              <a:rPr lang="de-DE" b="1" dirty="0" smtClean="0"/>
              <a:t>500 Jahre </a:t>
            </a:r>
            <a:r>
              <a:rPr lang="de-DE" dirty="0" smtClean="0"/>
              <a:t>.</a:t>
            </a:r>
            <a:endParaRPr lang="de-DE" dirty="0"/>
          </a:p>
        </p:txBody>
      </p:sp>
      <p:sp>
        <p:nvSpPr>
          <p:cNvPr id="5" name="Rechteck 4"/>
          <p:cNvSpPr/>
          <p:nvPr/>
        </p:nvSpPr>
        <p:spPr>
          <a:xfrm>
            <a:off x="162838" y="300547"/>
            <a:ext cx="11749414" cy="646331"/>
          </a:xfrm>
          <a:prstGeom prst="rect">
            <a:avLst/>
          </a:prstGeom>
          <a:solidFill>
            <a:schemeClr val="accent6">
              <a:lumMod val="40000"/>
              <a:lumOff val="60000"/>
            </a:schemeClr>
          </a:solidFill>
        </p:spPr>
        <p:txBody>
          <a:bodyPr wrap="square">
            <a:spAutoFit/>
          </a:bodyPr>
          <a:lstStyle/>
          <a:p>
            <a:pPr algn="ctr"/>
            <a:r>
              <a:rPr lang="de-DE" dirty="0">
                <a:latin typeface="Bodoni MT Black" panose="02070A03080606020203" pitchFamily="18" charset="0"/>
              </a:rPr>
              <a:t>Lesen zum Studium der </a:t>
            </a:r>
            <a:r>
              <a:rPr lang="de-DE" dirty="0" smtClean="0">
                <a:latin typeface="Bodoni MT Black" panose="02070A03080606020203" pitchFamily="18" charset="0"/>
              </a:rPr>
              <a:t>Bibel - </a:t>
            </a:r>
            <a:r>
              <a:rPr lang="de-DE" dirty="0">
                <a:latin typeface="Bodoni MT Black" panose="02070A03080606020203" pitchFamily="18" charset="0"/>
              </a:rPr>
              <a:t>Ja</a:t>
            </a:r>
            <a:r>
              <a:rPr lang="de-DE" dirty="0" smtClean="0">
                <a:latin typeface="Bodoni MT Black" panose="02070A03080606020203" pitchFamily="18" charset="0"/>
              </a:rPr>
              <a:t>. </a:t>
            </a:r>
            <a:r>
              <a:rPr lang="de-DE" dirty="0">
                <a:latin typeface="Bodoni MT Black" panose="02070A03080606020203" pitchFamily="18" charset="0"/>
              </a:rPr>
              <a:t>Mitreden und Diskutieren oder gar Lehren – Nein</a:t>
            </a:r>
            <a:r>
              <a:rPr lang="de-DE" dirty="0" smtClean="0">
                <a:latin typeface="Bodoni MT Black" panose="02070A03080606020203" pitchFamily="18" charset="0"/>
              </a:rPr>
              <a:t>.</a:t>
            </a:r>
          </a:p>
          <a:p>
            <a:pPr algn="ctr"/>
            <a:r>
              <a:rPr lang="de-DE" dirty="0" smtClean="0">
                <a:latin typeface="Bodoni MT Black" panose="02070A03080606020203" pitchFamily="18" charset="0"/>
              </a:rPr>
              <a:t> </a:t>
            </a:r>
            <a:endParaRPr lang="de-DE" dirty="0">
              <a:latin typeface="Bodoni MT Black" panose="02070A03080606020203" pitchFamily="18"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310" y="3445265"/>
            <a:ext cx="2425989" cy="2293662"/>
          </a:xfrm>
          <a:prstGeom prst="rect">
            <a:avLst/>
          </a:prstGeom>
        </p:spPr>
      </p:pic>
    </p:spTree>
    <p:extLst>
      <p:ext uri="{BB962C8B-B14F-4D97-AF65-F5344CB8AC3E}">
        <p14:creationId xmlns:p14="http://schemas.microsoft.com/office/powerpoint/2010/main" val="2780886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063372" y="129764"/>
            <a:ext cx="7024244" cy="954107"/>
          </a:xfrm>
          <a:prstGeom prst="rect">
            <a:avLst/>
          </a:prstGeom>
          <a:solidFill>
            <a:srgbClr val="FF5B5B"/>
          </a:solidFill>
        </p:spPr>
        <p:txBody>
          <a:bodyPr wrap="square" rtlCol="0">
            <a:spAutoFit/>
          </a:bodyPr>
          <a:lstStyle/>
          <a:p>
            <a:r>
              <a:rPr lang="de-DE" sz="2800" b="1" dirty="0" smtClean="0">
                <a:latin typeface="Gabriola" panose="04040605051002020D02" pitchFamily="82" charset="0"/>
              </a:rPr>
              <a:t>„Gott ist mein Zeuge, dass ich mehr Seelsorgerin war, </a:t>
            </a:r>
          </a:p>
          <a:p>
            <a:r>
              <a:rPr lang="de-DE" sz="2800" b="1" dirty="0" smtClean="0">
                <a:latin typeface="Gabriola" panose="04040605051002020D02" pitchFamily="82" charset="0"/>
              </a:rPr>
              <a:t>als jeder Kaplan oder </a:t>
            </a:r>
            <a:r>
              <a:rPr lang="de-DE" sz="2800" b="1" dirty="0">
                <a:latin typeface="Gabriola" panose="04040605051002020D02" pitchFamily="82" charset="0"/>
              </a:rPr>
              <a:t>A</a:t>
            </a:r>
            <a:r>
              <a:rPr lang="de-DE" sz="2800" b="1" dirty="0" smtClean="0">
                <a:latin typeface="Gabriola" panose="04040605051002020D02" pitchFamily="82" charset="0"/>
              </a:rPr>
              <a:t>mtsträger der Kirche.“ </a:t>
            </a:r>
            <a:r>
              <a:rPr lang="de-DE" sz="2000" b="1" dirty="0" smtClean="0">
                <a:latin typeface="Gabriola" panose="04040605051002020D02" pitchFamily="82" charset="0"/>
              </a:rPr>
              <a:t>- </a:t>
            </a:r>
            <a:r>
              <a:rPr lang="de-DE" sz="2000" dirty="0" smtClean="0">
                <a:latin typeface="Gabriola" panose="04040605051002020D02" pitchFamily="82" charset="0"/>
              </a:rPr>
              <a:t>Katharina Schütz Zell</a:t>
            </a:r>
            <a:endParaRPr lang="de-DE" sz="2000" dirty="0">
              <a:latin typeface="Gabriola" panose="04040605051002020D02" pitchFamily="82" charset="0"/>
            </a:endParaRPr>
          </a:p>
        </p:txBody>
      </p:sp>
      <p:sp>
        <p:nvSpPr>
          <p:cNvPr id="4" name="Textfeld 3"/>
          <p:cNvSpPr txBox="1"/>
          <p:nvPr/>
        </p:nvSpPr>
        <p:spPr>
          <a:xfrm>
            <a:off x="5063372" y="2133103"/>
            <a:ext cx="7024244" cy="1200329"/>
          </a:xfrm>
          <a:prstGeom prst="rect">
            <a:avLst/>
          </a:prstGeom>
          <a:solidFill>
            <a:srgbClr val="B4935F"/>
          </a:solidFill>
        </p:spPr>
        <p:txBody>
          <a:bodyPr wrap="square" rtlCol="0">
            <a:spAutoFit/>
          </a:bodyPr>
          <a:lstStyle/>
          <a:p>
            <a:r>
              <a:rPr lang="de-DE" dirty="0" smtClean="0">
                <a:latin typeface="Bodoni MT" panose="02070603080606020203" pitchFamily="18" charset="0"/>
              </a:rPr>
              <a:t>Bei der Beschäftigung mit Frauen in der Reformation hatte ich immer wieder den Eindruck, dass sie sich auf sehr praktische Art und Weise in das Geschehen eingebracht haben. Im Gegensatz zu den Männern, die vor allem über die Lehren diskutierten, schrieben und predigten. </a:t>
            </a:r>
          </a:p>
        </p:txBody>
      </p:sp>
      <p:sp>
        <p:nvSpPr>
          <p:cNvPr id="5" name="Rechteck 4"/>
          <p:cNvSpPr/>
          <p:nvPr/>
        </p:nvSpPr>
        <p:spPr>
          <a:xfrm>
            <a:off x="5063372" y="1279781"/>
            <a:ext cx="7024244" cy="646331"/>
          </a:xfrm>
          <a:prstGeom prst="rect">
            <a:avLst/>
          </a:prstGeom>
          <a:solidFill>
            <a:srgbClr val="FF8181"/>
          </a:solidFill>
        </p:spPr>
        <p:txBody>
          <a:bodyPr wrap="square">
            <a:spAutoFit/>
          </a:bodyPr>
          <a:lstStyle/>
          <a:p>
            <a:r>
              <a:rPr lang="de-DE" dirty="0"/>
              <a:t>Alle theologischen Aussagen und Einstellungen hatten sich </a:t>
            </a:r>
            <a:r>
              <a:rPr lang="de-DE" dirty="0" smtClean="0"/>
              <a:t>ihrer Meinung nach an </a:t>
            </a:r>
            <a:r>
              <a:rPr lang="de-DE" dirty="0"/>
              <a:t>der </a:t>
            </a:r>
            <a:r>
              <a:rPr lang="de-DE" b="1" dirty="0"/>
              <a:t>gelebten Nächstenliebe </a:t>
            </a:r>
            <a:r>
              <a:rPr lang="de-DE" dirty="0"/>
              <a:t>zu bewähren.</a:t>
            </a:r>
          </a:p>
        </p:txBody>
      </p:sp>
      <p:sp>
        <p:nvSpPr>
          <p:cNvPr id="6" name="Rechteck 5"/>
          <p:cNvSpPr/>
          <p:nvPr/>
        </p:nvSpPr>
        <p:spPr>
          <a:xfrm>
            <a:off x="83817" y="3491946"/>
            <a:ext cx="8408830" cy="2646878"/>
          </a:xfrm>
          <a:prstGeom prst="rect">
            <a:avLst/>
          </a:prstGeom>
          <a:solidFill>
            <a:srgbClr val="C2924A"/>
          </a:solidFill>
        </p:spPr>
        <p:txBody>
          <a:bodyPr wrap="square">
            <a:spAutoFit/>
          </a:bodyPr>
          <a:lstStyle/>
          <a:p>
            <a:pPr algn="ctr"/>
            <a:endParaRPr lang="de-DE" sz="1100" dirty="0" smtClean="0">
              <a:latin typeface="Tw Cen MT" panose="020B0602020104020603" pitchFamily="34" charset="0"/>
            </a:endParaRPr>
          </a:p>
          <a:p>
            <a:pPr algn="ctr"/>
            <a:r>
              <a:rPr lang="de-DE" dirty="0" smtClean="0">
                <a:latin typeface="Tw Cen MT" panose="020B0602020104020603" pitchFamily="34" charset="0"/>
              </a:rPr>
              <a:t>Auch </a:t>
            </a:r>
            <a:r>
              <a:rPr lang="de-DE" b="1" dirty="0" smtClean="0">
                <a:latin typeface="Tw Cen MT" panose="020B0602020104020603" pitchFamily="34" charset="0"/>
              </a:rPr>
              <a:t>Margarete </a:t>
            </a:r>
            <a:r>
              <a:rPr lang="de-DE" b="1" dirty="0" err="1" smtClean="0">
                <a:latin typeface="Tw Cen MT" panose="020B0602020104020603" pitchFamily="34" charset="0"/>
              </a:rPr>
              <a:t>Blarer</a:t>
            </a:r>
            <a:r>
              <a:rPr lang="de-DE" b="1" dirty="0" smtClean="0">
                <a:latin typeface="Tw Cen MT" panose="020B0602020104020603" pitchFamily="34" charset="0"/>
              </a:rPr>
              <a:t> </a:t>
            </a:r>
            <a:r>
              <a:rPr lang="de-DE" dirty="0" smtClean="0">
                <a:latin typeface="Tw Cen MT" panose="020B0602020104020603" pitchFamily="34" charset="0"/>
              </a:rPr>
              <a:t>(</a:t>
            </a:r>
            <a:r>
              <a:rPr lang="de-DE" dirty="0">
                <a:latin typeface="Tw Cen MT" panose="020B0602020104020603" pitchFamily="34" charset="0"/>
              </a:rPr>
              <a:t>1494 </a:t>
            </a:r>
            <a:r>
              <a:rPr lang="de-DE" dirty="0" smtClean="0">
                <a:latin typeface="Tw Cen MT" panose="020B0602020104020603" pitchFamily="34" charset="0"/>
              </a:rPr>
              <a:t>– 1541) </a:t>
            </a:r>
          </a:p>
          <a:p>
            <a:pPr algn="ctr"/>
            <a:r>
              <a:rPr lang="de-DE" dirty="0" smtClean="0">
                <a:latin typeface="Tw Cen MT" panose="020B0602020104020603" pitchFamily="34" charset="0"/>
              </a:rPr>
              <a:t>widmete ihr Leben der </a:t>
            </a:r>
            <a:r>
              <a:rPr lang="de-DE" dirty="0">
                <a:latin typeface="Tw Cen MT" panose="020B0602020104020603" pitchFamily="34" charset="0"/>
              </a:rPr>
              <a:t>Versorgung alter und kranker Menschen. </a:t>
            </a:r>
            <a:endParaRPr lang="de-DE" dirty="0" smtClean="0">
              <a:latin typeface="Tw Cen MT" panose="020B0602020104020603" pitchFamily="34" charset="0"/>
            </a:endParaRPr>
          </a:p>
          <a:p>
            <a:pPr algn="ctr"/>
            <a:r>
              <a:rPr lang="de-DE" dirty="0" smtClean="0">
                <a:latin typeface="Tw Cen MT" panose="020B0602020104020603" pitchFamily="34" charset="0"/>
              </a:rPr>
              <a:t>Diese </a:t>
            </a:r>
            <a:r>
              <a:rPr lang="de-DE" dirty="0">
                <a:latin typeface="Tw Cen MT" panose="020B0602020104020603" pitchFamily="34" charset="0"/>
              </a:rPr>
              <a:t>finanzierte sie durch den von ihr betriebenen </a:t>
            </a:r>
            <a:r>
              <a:rPr lang="de-DE" dirty="0" smtClean="0">
                <a:latin typeface="Tw Cen MT" panose="020B0602020104020603" pitchFamily="34" charset="0"/>
              </a:rPr>
              <a:t>Leinenhandel. </a:t>
            </a:r>
            <a:r>
              <a:rPr lang="de-DE" dirty="0" err="1" smtClean="0">
                <a:latin typeface="Tw Cen MT" panose="020B0602020104020603" pitchFamily="34" charset="0"/>
              </a:rPr>
              <a:t>Blarers</a:t>
            </a:r>
            <a:r>
              <a:rPr lang="de-DE" dirty="0" smtClean="0">
                <a:latin typeface="Tw Cen MT" panose="020B0602020104020603" pitchFamily="34" charset="0"/>
              </a:rPr>
              <a:t> </a:t>
            </a:r>
            <a:r>
              <a:rPr lang="de-DE" dirty="0">
                <a:latin typeface="Tw Cen MT" panose="020B0602020104020603" pitchFamily="34" charset="0"/>
              </a:rPr>
              <a:t>Einkünfte ermöglichten auch ihren Brüdern eine ungestörte, </a:t>
            </a:r>
            <a:r>
              <a:rPr lang="de-DE" dirty="0" smtClean="0">
                <a:latin typeface="Tw Cen MT" panose="020B0602020104020603" pitchFamily="34" charset="0"/>
              </a:rPr>
              <a:t>unbezahlte </a:t>
            </a:r>
            <a:r>
              <a:rPr lang="de-DE" dirty="0">
                <a:latin typeface="Tw Cen MT" panose="020B0602020104020603" pitchFamily="34" charset="0"/>
              </a:rPr>
              <a:t>Tätigkeit in der Kirche. </a:t>
            </a:r>
            <a:endParaRPr lang="de-DE" dirty="0" smtClean="0">
              <a:latin typeface="Tw Cen MT" panose="020B0602020104020603" pitchFamily="34" charset="0"/>
            </a:endParaRPr>
          </a:p>
          <a:p>
            <a:pPr algn="ctr"/>
            <a:r>
              <a:rPr lang="de-DE" dirty="0" smtClean="0">
                <a:latin typeface="Tw Cen MT" panose="020B0602020104020603" pitchFamily="34" charset="0"/>
              </a:rPr>
              <a:t>Sie </a:t>
            </a:r>
            <a:r>
              <a:rPr lang="de-DE" dirty="0">
                <a:latin typeface="Tw Cen MT" panose="020B0602020104020603" pitchFamily="34" charset="0"/>
              </a:rPr>
              <a:t>gründete einen Armenverein christlicher Frauen und war in aufopfernder Liebe als </a:t>
            </a:r>
            <a:r>
              <a:rPr lang="de-DE" i="1" dirty="0" err="1">
                <a:latin typeface="Tw Cen MT" panose="020B0602020104020603" pitchFamily="34" charset="0"/>
              </a:rPr>
              <a:t>diaconissa</a:t>
            </a:r>
            <a:r>
              <a:rPr lang="de-DE" i="1" dirty="0">
                <a:latin typeface="Tw Cen MT" panose="020B0602020104020603" pitchFamily="34" charset="0"/>
              </a:rPr>
              <a:t> </a:t>
            </a:r>
            <a:r>
              <a:rPr lang="de-DE" i="1" dirty="0" err="1">
                <a:latin typeface="Tw Cen MT" panose="020B0602020104020603" pitchFamily="34" charset="0"/>
              </a:rPr>
              <a:t>ecclesiae</a:t>
            </a:r>
            <a:r>
              <a:rPr lang="de-DE" i="1" dirty="0">
                <a:latin typeface="Tw Cen MT" panose="020B0602020104020603" pitchFamily="34" charset="0"/>
              </a:rPr>
              <a:t> </a:t>
            </a:r>
            <a:r>
              <a:rPr lang="de-DE" i="1" dirty="0" err="1">
                <a:latin typeface="Tw Cen MT" panose="020B0602020104020603" pitchFamily="34" charset="0"/>
              </a:rPr>
              <a:t>Constantiensis</a:t>
            </a:r>
            <a:r>
              <a:rPr lang="de-DE" dirty="0">
                <a:latin typeface="Tw Cen MT" panose="020B0602020104020603" pitchFamily="34" charset="0"/>
              </a:rPr>
              <a:t> tätig. </a:t>
            </a:r>
            <a:r>
              <a:rPr lang="de-DE" dirty="0" smtClean="0">
                <a:latin typeface="Tw Cen MT" panose="020B0602020104020603" pitchFamily="34" charset="0"/>
              </a:rPr>
              <a:t>Sie </a:t>
            </a:r>
            <a:r>
              <a:rPr lang="de-DE" dirty="0">
                <a:latin typeface="Tw Cen MT" panose="020B0602020104020603" pitchFamily="34" charset="0"/>
              </a:rPr>
              <a:t>versorgte Vertriebene, besuchte Witwen und Waisen, unterrichtete arme Kinder und pflegte die Kranken in den Häusern und während der Pest </a:t>
            </a:r>
            <a:r>
              <a:rPr lang="de-DE" dirty="0" smtClean="0">
                <a:latin typeface="Tw Cen MT" panose="020B0602020104020603" pitchFamily="34" charset="0"/>
              </a:rPr>
              <a:t>in </a:t>
            </a:r>
            <a:r>
              <a:rPr lang="de-DE" dirty="0">
                <a:latin typeface="Tw Cen MT" panose="020B0602020104020603" pitchFamily="34" charset="0"/>
              </a:rPr>
              <a:t>dem als Spital eingerichteten Inselkloster. </a:t>
            </a:r>
            <a:endParaRPr lang="de-DE" dirty="0" smtClean="0">
              <a:latin typeface="Tw Cen MT" panose="020B0602020104020603" pitchFamily="34" charset="0"/>
            </a:endParaRPr>
          </a:p>
          <a:p>
            <a:pPr algn="ctr"/>
            <a:endParaRPr lang="de-DE" sz="1100" dirty="0" smtClean="0">
              <a:latin typeface="Tw Cen MT" panose="020B0602020104020603" pitchFamily="34" charset="0"/>
            </a:endParaRPr>
          </a:p>
        </p:txBody>
      </p:sp>
      <p:sp>
        <p:nvSpPr>
          <p:cNvPr id="7" name="Rechteck 6"/>
          <p:cNvSpPr/>
          <p:nvPr/>
        </p:nvSpPr>
        <p:spPr>
          <a:xfrm>
            <a:off x="83817" y="6297338"/>
            <a:ext cx="8408830" cy="369332"/>
          </a:xfrm>
          <a:prstGeom prst="rect">
            <a:avLst/>
          </a:prstGeom>
          <a:solidFill>
            <a:srgbClr val="DABD92"/>
          </a:solidFill>
        </p:spPr>
        <p:txBody>
          <a:bodyPr wrap="square">
            <a:spAutoFit/>
          </a:bodyPr>
          <a:lstStyle/>
          <a:p>
            <a:pPr algn="ctr"/>
            <a:r>
              <a:rPr lang="de-DE" dirty="0">
                <a:latin typeface="AR BLANCA" panose="02000000000000000000" pitchFamily="2" charset="0"/>
              </a:rPr>
              <a:t>Sie lehnte die Ehe ebenso ab wie den Eintritt in ein Kloster.</a:t>
            </a:r>
            <a:endParaRPr lang="de-DE" dirty="0">
              <a:latin typeface="AR BLANCA" panose="02000000000000000000" pitchFamily="2" charset="0"/>
            </a:endParaRP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485" y="3491946"/>
            <a:ext cx="3358131" cy="3181387"/>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7" y="129764"/>
            <a:ext cx="4803898" cy="3222615"/>
          </a:xfrm>
          <a:prstGeom prst="rect">
            <a:avLst/>
          </a:prstGeom>
        </p:spPr>
      </p:pic>
    </p:spTree>
    <p:extLst>
      <p:ext uri="{BB962C8B-B14F-4D97-AF65-F5344CB8AC3E}">
        <p14:creationId xmlns:p14="http://schemas.microsoft.com/office/powerpoint/2010/main" val="1902388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79" y="2436254"/>
            <a:ext cx="5107752" cy="2860341"/>
          </a:xfrm>
          <a:prstGeom prst="rect">
            <a:avLst/>
          </a:prstGeom>
        </p:spPr>
      </p:pic>
      <p:sp>
        <p:nvSpPr>
          <p:cNvPr id="4" name="Textfeld 3"/>
          <p:cNvSpPr txBox="1"/>
          <p:nvPr/>
        </p:nvSpPr>
        <p:spPr>
          <a:xfrm>
            <a:off x="6145207" y="3802526"/>
            <a:ext cx="5465266" cy="1477328"/>
          </a:xfrm>
          <a:prstGeom prst="rect">
            <a:avLst/>
          </a:prstGeom>
          <a:solidFill>
            <a:srgbClr val="B0B0B0"/>
          </a:solidFill>
        </p:spPr>
        <p:txBody>
          <a:bodyPr wrap="square" rtlCol="0">
            <a:spAutoFit/>
          </a:bodyPr>
          <a:lstStyle/>
          <a:p>
            <a:pPr algn="ctr"/>
            <a:endParaRPr lang="de-DE" sz="900" dirty="0" smtClean="0"/>
          </a:p>
          <a:p>
            <a:pPr algn="ctr"/>
            <a:r>
              <a:rPr lang="de-DE" dirty="0" smtClean="0">
                <a:latin typeface="AR CENA" panose="02000000000000000000" pitchFamily="2" charset="0"/>
              </a:rPr>
              <a:t>Und </a:t>
            </a:r>
            <a:r>
              <a:rPr lang="de-DE" dirty="0">
                <a:latin typeface="AR CENA" panose="02000000000000000000" pitchFamily="2" charset="0"/>
              </a:rPr>
              <a:t>nicht zuletzt möchte ich hier </a:t>
            </a:r>
            <a:r>
              <a:rPr lang="de-DE" b="1" dirty="0">
                <a:latin typeface="AR CENA" panose="02000000000000000000" pitchFamily="2" charset="0"/>
              </a:rPr>
              <a:t>Maria Jepsen</a:t>
            </a:r>
            <a:r>
              <a:rPr lang="de-DE" dirty="0">
                <a:latin typeface="AR CENA" panose="02000000000000000000" pitchFamily="2" charset="0"/>
              </a:rPr>
              <a:t> nennen. Sie wurde am 4. April 1992 der weltweit erste weibliche lutherische Bischof. Und was mich besonders freut ist, dass sie in Hamburg Bischöfin geworden ist.  </a:t>
            </a:r>
            <a:endParaRPr lang="de-DE" dirty="0" smtClean="0">
              <a:latin typeface="AR CENA" panose="02000000000000000000" pitchFamily="2" charset="0"/>
            </a:endParaRPr>
          </a:p>
          <a:p>
            <a:pPr algn="ctr"/>
            <a:endParaRPr lang="de-DE" sz="900" dirty="0" smtClean="0"/>
          </a:p>
        </p:txBody>
      </p:sp>
      <p:sp>
        <p:nvSpPr>
          <p:cNvPr id="5" name="Textfeld 4"/>
          <p:cNvSpPr txBox="1"/>
          <p:nvPr/>
        </p:nvSpPr>
        <p:spPr>
          <a:xfrm>
            <a:off x="637078" y="5732747"/>
            <a:ext cx="10973395" cy="861774"/>
          </a:xfrm>
          <a:prstGeom prst="rect">
            <a:avLst/>
          </a:prstGeom>
          <a:solidFill>
            <a:srgbClr val="563DEF"/>
          </a:solidFill>
        </p:spPr>
        <p:txBody>
          <a:bodyPr wrap="square" rtlCol="0">
            <a:spAutoFit/>
          </a:bodyPr>
          <a:lstStyle/>
          <a:p>
            <a:pPr algn="ctr"/>
            <a:r>
              <a:rPr lang="de-DE" sz="1600" b="1" dirty="0" smtClean="0">
                <a:latin typeface="Bodoni MT" panose="02070603080606020203" pitchFamily="18" charset="0"/>
              </a:rPr>
              <a:t>Wie steinig der Weg in den letzten 50 Jahren für die Pastorinnen war, könnt ihr in diesem sehr interessanten Artikel nachlesen.  </a:t>
            </a:r>
            <a:r>
              <a:rPr lang="de-DE" sz="1600" b="1" dirty="0">
                <a:latin typeface="Bodoni MT" panose="02070603080606020203" pitchFamily="18" charset="0"/>
                <a:hlinkClick r:id="rId4"/>
              </a:rPr>
              <a:t>https://www.landeskirche-hannovers.de/evlka-de/presse-und-medien/frontnews/2013/12/14</a:t>
            </a:r>
            <a:endParaRPr lang="de-DE" sz="1600" b="1" dirty="0">
              <a:latin typeface="Bodoni MT" panose="02070603080606020203" pitchFamily="18" charset="0"/>
            </a:endParaRPr>
          </a:p>
          <a:p>
            <a:pPr algn="ctr"/>
            <a:endParaRPr lang="de-DE" dirty="0"/>
          </a:p>
        </p:txBody>
      </p:sp>
      <p:sp>
        <p:nvSpPr>
          <p:cNvPr id="6" name="Textfeld 5"/>
          <p:cNvSpPr txBox="1"/>
          <p:nvPr/>
        </p:nvSpPr>
        <p:spPr>
          <a:xfrm>
            <a:off x="637078" y="399664"/>
            <a:ext cx="10973395" cy="1600438"/>
          </a:xfrm>
          <a:prstGeom prst="rect">
            <a:avLst/>
          </a:prstGeom>
          <a:solidFill>
            <a:srgbClr val="FF5B5B"/>
          </a:solidFill>
        </p:spPr>
        <p:txBody>
          <a:bodyPr wrap="square" rtlCol="0">
            <a:spAutoFit/>
          </a:bodyPr>
          <a:lstStyle/>
          <a:p>
            <a:pPr algn="ctr"/>
            <a:r>
              <a:rPr lang="de-DE" b="1" dirty="0" smtClean="0">
                <a:latin typeface="Bookman Old Style" panose="02050604050505020204" pitchFamily="18" charset="0"/>
              </a:rPr>
              <a:t>Was mich nachhaltig an den Lebensgeschichten der Frauen beeindruckt hat</a:t>
            </a:r>
            <a:r>
              <a:rPr lang="de-DE" dirty="0" smtClean="0">
                <a:latin typeface="Bookman Old Style" panose="02050604050505020204" pitchFamily="18" charset="0"/>
              </a:rPr>
              <a:t> </a:t>
            </a:r>
          </a:p>
          <a:p>
            <a:pPr algn="ctr"/>
            <a:endParaRPr lang="de-DE" sz="800" dirty="0" smtClean="0">
              <a:latin typeface="Bookman Old Style" panose="02050604050505020204" pitchFamily="18" charset="0"/>
            </a:endParaRPr>
          </a:p>
          <a:p>
            <a:pPr algn="ctr"/>
            <a:r>
              <a:rPr lang="de-DE" dirty="0" smtClean="0">
                <a:latin typeface="Bookman Old Style" panose="02050604050505020204" pitchFamily="18" charset="0"/>
              </a:rPr>
              <a:t>ist ihr großer Mut, der ungeheure Wille und das Durchhaltevermögen.</a:t>
            </a:r>
            <a:r>
              <a:rPr lang="de-DE" dirty="0">
                <a:latin typeface="Bookman Old Style" panose="02050604050505020204" pitchFamily="18" charset="0"/>
              </a:rPr>
              <a:t> </a:t>
            </a:r>
            <a:endParaRPr lang="de-DE" dirty="0" smtClean="0">
              <a:latin typeface="Bookman Old Style" panose="02050604050505020204" pitchFamily="18" charset="0"/>
            </a:endParaRPr>
          </a:p>
          <a:p>
            <a:pPr algn="ctr"/>
            <a:r>
              <a:rPr lang="de-DE" dirty="0" smtClean="0">
                <a:latin typeface="Bookman Old Style" panose="02050604050505020204" pitchFamily="18" charset="0"/>
              </a:rPr>
              <a:t>Ich </a:t>
            </a:r>
            <a:r>
              <a:rPr lang="de-DE" dirty="0">
                <a:latin typeface="Bookman Old Style" panose="02050604050505020204" pitchFamily="18" charset="0"/>
              </a:rPr>
              <a:t>habe riesigen Respekt vor ihrer Leistung</a:t>
            </a:r>
            <a:r>
              <a:rPr lang="de-DE" dirty="0" smtClean="0">
                <a:latin typeface="Bookman Old Style" panose="02050604050505020204" pitchFamily="18" charset="0"/>
              </a:rPr>
              <a:t>.</a:t>
            </a:r>
          </a:p>
          <a:p>
            <a:pPr algn="ctr"/>
            <a:r>
              <a:rPr lang="de-DE" dirty="0" smtClean="0">
                <a:latin typeface="Bookman Old Style" panose="02050604050505020204" pitchFamily="18" charset="0"/>
              </a:rPr>
              <a:t>Einige ihrer Visionen sind Wirklichkeit geworden, aber bis wir von Gleichberechtigung sprechen können, braucht es noch viele dieser Frauen!</a:t>
            </a:r>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4754" y="2184651"/>
            <a:ext cx="4001003" cy="1537815"/>
          </a:xfrm>
          <a:prstGeom prst="rect">
            <a:avLst/>
          </a:prstGeom>
        </p:spPr>
      </p:pic>
      <p:sp>
        <p:nvSpPr>
          <p:cNvPr id="8" name="Rechteck 7"/>
          <p:cNvSpPr/>
          <p:nvPr/>
        </p:nvSpPr>
        <p:spPr>
          <a:xfrm>
            <a:off x="7368784" y="2842524"/>
            <a:ext cx="2653572" cy="461665"/>
          </a:xfrm>
          <a:prstGeom prst="rect">
            <a:avLst/>
          </a:prstGeom>
        </p:spPr>
        <p:txBody>
          <a:bodyPr wrap="square">
            <a:spAutoFit/>
          </a:bodyPr>
          <a:lstStyle/>
          <a:p>
            <a:r>
              <a:rPr lang="de-DE" sz="2400" dirty="0">
                <a:solidFill>
                  <a:srgbClr val="C00000"/>
                </a:solidFill>
                <a:latin typeface="Broadway" panose="04040905080B02020502" pitchFamily="82" charset="0"/>
              </a:rPr>
              <a:t>Frauenpower</a:t>
            </a:r>
            <a:endParaRPr lang="de-DE" sz="2400" dirty="0">
              <a:solidFill>
                <a:srgbClr val="C00000"/>
              </a:solidFill>
            </a:endParaRPr>
          </a:p>
        </p:txBody>
      </p:sp>
    </p:spTree>
    <p:extLst>
      <p:ext uri="{BB962C8B-B14F-4D97-AF65-F5344CB8AC3E}">
        <p14:creationId xmlns:p14="http://schemas.microsoft.com/office/powerpoint/2010/main" val="4003213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58943" y="187325"/>
            <a:ext cx="8937021" cy="507831"/>
          </a:xfrm>
          <a:prstGeom prst="rect">
            <a:avLst/>
          </a:prstGeom>
          <a:solidFill>
            <a:schemeClr val="accent6">
              <a:lumMod val="60000"/>
              <a:lumOff val="40000"/>
            </a:schemeClr>
          </a:solidFill>
        </p:spPr>
        <p:txBody>
          <a:bodyPr wrap="square" rtlCol="0">
            <a:spAutoFit/>
          </a:bodyPr>
          <a:lstStyle/>
          <a:p>
            <a:pPr algn="ctr"/>
            <a:r>
              <a:rPr lang="de-DE" sz="2700" dirty="0">
                <a:latin typeface="AR JULIAN" panose="02000000000000000000" pitchFamily="2" charset="0"/>
              </a:rPr>
              <a:t>S</a:t>
            </a:r>
            <a:r>
              <a:rPr lang="de-DE" sz="2700" dirty="0" smtClean="0">
                <a:latin typeface="AR JULIAN" panose="02000000000000000000" pitchFamily="2" charset="0"/>
              </a:rPr>
              <a:t>ie will „das ganze Leben" und flieht aus dem Kloster</a:t>
            </a:r>
            <a:endParaRPr lang="de-DE" sz="2700" u="sng" dirty="0">
              <a:latin typeface="AR JULIAN" panose="02000000000000000000" pitchFamily="2" charset="0"/>
            </a:endParaRPr>
          </a:p>
        </p:txBody>
      </p:sp>
      <p:sp>
        <p:nvSpPr>
          <p:cNvPr id="4" name="Textfeld 3"/>
          <p:cNvSpPr txBox="1"/>
          <p:nvPr/>
        </p:nvSpPr>
        <p:spPr>
          <a:xfrm>
            <a:off x="8148149" y="808017"/>
            <a:ext cx="3960343" cy="2246769"/>
          </a:xfrm>
          <a:prstGeom prst="rect">
            <a:avLst/>
          </a:prstGeom>
          <a:solidFill>
            <a:schemeClr val="accent4">
              <a:lumMod val="60000"/>
              <a:lumOff val="40000"/>
            </a:schemeClr>
          </a:solidFill>
        </p:spPr>
        <p:txBody>
          <a:bodyPr wrap="square" rtlCol="0">
            <a:spAutoFit/>
          </a:bodyPr>
          <a:lstStyle/>
          <a:p>
            <a:pPr algn="ctr"/>
            <a:r>
              <a:rPr lang="de-DE" sz="2000" b="1" dirty="0" smtClean="0">
                <a:latin typeface="Arial Black" panose="020B0A04020102020204" pitchFamily="34" charset="0"/>
              </a:rPr>
              <a:t>Katharina von Bora   </a:t>
            </a:r>
          </a:p>
          <a:p>
            <a:pPr algn="ctr"/>
            <a:r>
              <a:rPr lang="de-DE" sz="1400" dirty="0" smtClean="0">
                <a:latin typeface="Arial Black" panose="020B0A04020102020204" pitchFamily="34" charset="0"/>
              </a:rPr>
              <a:t>Luthers bessere Hälfte </a:t>
            </a:r>
            <a:endParaRPr lang="de-DE" sz="1400" dirty="0" smtClean="0"/>
          </a:p>
          <a:p>
            <a:pPr algn="ctr"/>
            <a:r>
              <a:rPr lang="de-DE" sz="1400" dirty="0" smtClean="0"/>
              <a:t>Geboren 1499 heiratet </a:t>
            </a:r>
            <a:r>
              <a:rPr lang="de-DE" sz="1400" dirty="0"/>
              <a:t>s</a:t>
            </a:r>
            <a:r>
              <a:rPr lang="de-DE" sz="1400" dirty="0" smtClean="0"/>
              <a:t>ie mit 26 </a:t>
            </a:r>
          </a:p>
          <a:p>
            <a:pPr algn="ctr"/>
            <a:r>
              <a:rPr lang="de-DE" sz="1400" dirty="0" smtClean="0"/>
              <a:t>den Reformator Martin Luther.   </a:t>
            </a:r>
          </a:p>
          <a:p>
            <a:pPr algn="ctr"/>
            <a:r>
              <a:rPr lang="de-DE" sz="1400" dirty="0" smtClean="0"/>
              <a:t>Sie ist es, die Ihn maßgeblich unterstützt </a:t>
            </a:r>
          </a:p>
          <a:p>
            <a:pPr algn="ctr"/>
            <a:r>
              <a:rPr lang="de-DE" sz="1400" dirty="0" smtClean="0"/>
              <a:t>und dafür sorgt, dass für ihn und ihre sechs gemeinsamen Kinder genug Geld im Haus ist.</a:t>
            </a:r>
          </a:p>
          <a:p>
            <a:pPr algn="ctr"/>
            <a:r>
              <a:rPr lang="de-DE" dirty="0" smtClean="0">
                <a:latin typeface="AR CENA" panose="02000000000000000000" pitchFamily="2" charset="0"/>
              </a:rPr>
              <a:t>Er nennt sie liebevoll</a:t>
            </a:r>
          </a:p>
          <a:p>
            <a:pPr algn="ctr"/>
            <a:r>
              <a:rPr lang="de-DE" dirty="0" smtClean="0">
                <a:latin typeface="AR CENA" panose="02000000000000000000" pitchFamily="2" charset="0"/>
              </a:rPr>
              <a:t>„mein Herr Käthe“</a:t>
            </a:r>
          </a:p>
        </p:txBody>
      </p:sp>
      <p:sp>
        <p:nvSpPr>
          <p:cNvPr id="6" name="Textfeld 5"/>
          <p:cNvSpPr txBox="1"/>
          <p:nvPr/>
        </p:nvSpPr>
        <p:spPr>
          <a:xfrm>
            <a:off x="0" y="1456063"/>
            <a:ext cx="3074168" cy="2185214"/>
          </a:xfrm>
          <a:prstGeom prst="rect">
            <a:avLst/>
          </a:prstGeom>
          <a:solidFill>
            <a:schemeClr val="accent2">
              <a:lumMod val="60000"/>
              <a:lumOff val="40000"/>
            </a:schemeClr>
          </a:solidFill>
        </p:spPr>
        <p:txBody>
          <a:bodyPr wrap="square" rtlCol="0">
            <a:spAutoFit/>
          </a:bodyPr>
          <a:lstStyle/>
          <a:p>
            <a:pPr algn="ctr"/>
            <a:r>
              <a:rPr lang="de-DE" sz="1400" b="1" dirty="0" smtClean="0">
                <a:latin typeface="Castellar" panose="020A0402060406010301" pitchFamily="18" charset="0"/>
              </a:rPr>
              <a:t>Man nennt sie auch</a:t>
            </a:r>
          </a:p>
          <a:p>
            <a:pPr algn="ctr"/>
            <a:r>
              <a:rPr lang="de-DE" sz="1400" b="1" dirty="0" smtClean="0">
                <a:latin typeface="Castellar" panose="020A0402060406010301" pitchFamily="18" charset="0"/>
              </a:rPr>
              <a:t>„Die </a:t>
            </a:r>
            <a:r>
              <a:rPr lang="de-DE" sz="1400" b="1" dirty="0" err="1" smtClean="0">
                <a:latin typeface="Castellar" panose="020A0402060406010301" pitchFamily="18" charset="0"/>
              </a:rPr>
              <a:t>Lutherin</a:t>
            </a:r>
            <a:r>
              <a:rPr lang="de-DE" sz="1400" b="1" dirty="0" smtClean="0">
                <a:latin typeface="Castellar" panose="020A0402060406010301" pitchFamily="18" charset="0"/>
              </a:rPr>
              <a:t>“ </a:t>
            </a:r>
          </a:p>
          <a:p>
            <a:pPr algn="ctr"/>
            <a:r>
              <a:rPr lang="de-DE" sz="1200" dirty="0" smtClean="0">
                <a:latin typeface="Castellar" panose="020A0402060406010301" pitchFamily="18" charset="0"/>
              </a:rPr>
              <a:t>Sie ist vier Jahre alt, als ihre Familie sie ins Kloster steckt. Familien, die es sich leisten können, bezahlen die Nonnen, und erkaufen sich so  Wohlwollen vor Gott. Den Kindern sagte man, dass man ihnen damit das ewige Leben schenkt.</a:t>
            </a:r>
            <a:endParaRPr lang="de-DE" sz="1200" dirty="0">
              <a:latin typeface="Castellar" panose="020A0402060406010301" pitchFamily="18" charset="0"/>
            </a:endParaRP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59" y="77860"/>
            <a:ext cx="2356460" cy="1378203"/>
          </a:xfrm>
          <a:prstGeom prst="rect">
            <a:avLst/>
          </a:prstGeom>
        </p:spPr>
      </p:pic>
      <p:sp>
        <p:nvSpPr>
          <p:cNvPr id="8" name="Textfeld 7"/>
          <p:cNvSpPr txBox="1"/>
          <p:nvPr/>
        </p:nvSpPr>
        <p:spPr>
          <a:xfrm>
            <a:off x="3158944" y="4585715"/>
            <a:ext cx="4906967" cy="723275"/>
          </a:xfrm>
          <a:prstGeom prst="rect">
            <a:avLst/>
          </a:prstGeom>
          <a:solidFill>
            <a:schemeClr val="accent4">
              <a:lumMod val="20000"/>
              <a:lumOff val="80000"/>
            </a:schemeClr>
          </a:solidFill>
        </p:spPr>
        <p:txBody>
          <a:bodyPr wrap="square" rtlCol="0">
            <a:spAutoFit/>
          </a:bodyPr>
          <a:lstStyle/>
          <a:p>
            <a:pPr algn="ctr"/>
            <a:r>
              <a:rPr lang="de-DE" sz="1400" dirty="0" smtClean="0"/>
              <a:t>Katharina geht mutig und selbstbestimmt ihren Weg.</a:t>
            </a:r>
          </a:p>
          <a:p>
            <a:pPr algn="ctr"/>
            <a:r>
              <a:rPr lang="de-DE" sz="1400" dirty="0" smtClean="0"/>
              <a:t>Hier kannst du mehr über sie erfahren:</a:t>
            </a:r>
          </a:p>
          <a:p>
            <a:pPr algn="ctr"/>
            <a:r>
              <a:rPr lang="de-DE" sz="1300" dirty="0" smtClean="0">
                <a:hlinkClick r:id="rId3"/>
              </a:rPr>
              <a:t>http://frauen-und-reformation.de/?s=bio&amp;id=6</a:t>
            </a:r>
            <a:endParaRPr lang="de-DE" sz="1300" dirty="0"/>
          </a:p>
        </p:txBody>
      </p:sp>
      <p:sp>
        <p:nvSpPr>
          <p:cNvPr id="9" name="Textfeld 8"/>
          <p:cNvSpPr txBox="1"/>
          <p:nvPr/>
        </p:nvSpPr>
        <p:spPr>
          <a:xfrm>
            <a:off x="3158944" y="5453995"/>
            <a:ext cx="8937021" cy="1323439"/>
          </a:xfrm>
          <a:prstGeom prst="rect">
            <a:avLst/>
          </a:prstGeom>
          <a:solidFill>
            <a:schemeClr val="accent6">
              <a:lumMod val="60000"/>
              <a:lumOff val="40000"/>
            </a:schemeClr>
          </a:solidFill>
        </p:spPr>
        <p:txBody>
          <a:bodyPr wrap="square" rtlCol="0">
            <a:spAutoFit/>
          </a:bodyPr>
          <a:lstStyle/>
          <a:p>
            <a:r>
              <a:rPr lang="de-DE"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Mit unglaublichem Einsatz bewirtschaftet sie umfangreiche Ländereien, betreibt Viehzucht, unterhält eine Bierbrauerei. Als </a:t>
            </a:r>
            <a:r>
              <a:rPr lang="de-DE" sz="1600" dirty="0">
                <a:latin typeface="Arial Unicode MS" panose="020B0604020202020204" pitchFamily="34" charset="-128"/>
                <a:ea typeface="Arial Unicode MS" panose="020B0604020202020204" pitchFamily="34" charset="-128"/>
                <a:cs typeface="Arial Unicode MS" panose="020B0604020202020204" pitchFamily="34" charset="-128"/>
              </a:rPr>
              <a:t>S</a:t>
            </a:r>
            <a:r>
              <a:rPr lang="de-DE" sz="1600" dirty="0" smtClean="0">
                <a:latin typeface="Arial Unicode MS" panose="020B0604020202020204" pitchFamily="34" charset="-128"/>
                <a:ea typeface="Arial Unicode MS" panose="020B0604020202020204" pitchFamily="34" charset="-128"/>
                <a:cs typeface="Arial Unicode MS" panose="020B0604020202020204" pitchFamily="34" charset="-128"/>
              </a:rPr>
              <a:t>elbstversorgerin will </a:t>
            </a:r>
            <a:r>
              <a:rPr lang="de-DE" sz="1600" dirty="0">
                <a:latin typeface="Arial Unicode MS" panose="020B0604020202020204" pitchFamily="34" charset="-128"/>
                <a:ea typeface="Arial Unicode MS" panose="020B0604020202020204" pitchFamily="34" charset="-128"/>
                <a:cs typeface="Arial Unicode MS" panose="020B0604020202020204" pitchFamily="34" charset="-128"/>
              </a:rPr>
              <a:t>s</a:t>
            </a:r>
            <a:r>
              <a:rPr lang="de-DE"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ie </a:t>
            </a:r>
            <a:r>
              <a:rPr lang="de-DE" sz="1600" dirty="0" smtClean="0">
                <a:latin typeface="Arial Unicode MS" panose="020B0604020202020204" pitchFamily="34" charset="-128"/>
                <a:ea typeface="Arial Unicode MS" panose="020B0604020202020204" pitchFamily="34" charset="-128"/>
                <a:cs typeface="Arial Unicode MS" panose="020B0604020202020204" pitchFamily="34" charset="-128"/>
              </a:rPr>
              <a:t>unabhängig sein. </a:t>
            </a:r>
            <a:r>
              <a:rPr lang="de-DE"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Sie beherbergt und verköstigt Theologiestudenten, </a:t>
            </a:r>
            <a:r>
              <a:rPr lang="de-DE" sz="1600" dirty="0" smtClean="0">
                <a:latin typeface="Arial Unicode MS" panose="020B0604020202020204" pitchFamily="34" charset="-128"/>
                <a:ea typeface="Arial Unicode MS" panose="020B0604020202020204" pitchFamily="34" charset="-128"/>
                <a:cs typeface="Arial Unicode MS" panose="020B0604020202020204" pitchFamily="34" charset="-128"/>
              </a:rPr>
              <a:t>so verdient sie </a:t>
            </a:r>
            <a:r>
              <a:rPr lang="de-DE"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Geld dazu. </a:t>
            </a:r>
            <a:r>
              <a:rPr lang="de-DE" sz="1600" dirty="0" smtClean="0">
                <a:latin typeface="Arial Unicode MS" panose="020B0604020202020204" pitchFamily="34" charset="-128"/>
                <a:ea typeface="Arial Unicode MS" panose="020B0604020202020204" pitchFamily="34" charset="-128"/>
                <a:cs typeface="Arial Unicode MS" panose="020B0604020202020204" pitchFamily="34" charset="-128"/>
              </a:rPr>
              <a:t>Sie managet alles, auch den finanziellen Teil der Veröffentlichungen von  Luthers Schriften und hält ihm so den Rücken frei für seine Arbeit. </a:t>
            </a:r>
            <a:r>
              <a:rPr lang="de-DE" sz="16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de-DE"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8944" y="808017"/>
            <a:ext cx="4906968" cy="3680226"/>
          </a:xfrm>
          <a:prstGeom prst="rect">
            <a:avLst/>
          </a:prstGeom>
        </p:spPr>
      </p:pic>
      <p:sp>
        <p:nvSpPr>
          <p:cNvPr id="11" name="Textfeld 10"/>
          <p:cNvSpPr txBox="1"/>
          <p:nvPr/>
        </p:nvSpPr>
        <p:spPr>
          <a:xfrm>
            <a:off x="8160675" y="3220542"/>
            <a:ext cx="3947818" cy="846386"/>
          </a:xfrm>
          <a:prstGeom prst="rect">
            <a:avLst/>
          </a:prstGeom>
          <a:solidFill>
            <a:schemeClr val="accent2">
              <a:lumMod val="20000"/>
              <a:lumOff val="80000"/>
            </a:schemeClr>
          </a:solidFill>
        </p:spPr>
        <p:txBody>
          <a:bodyPr wrap="square" rtlCol="0">
            <a:spAutoFit/>
          </a:bodyPr>
          <a:lstStyle/>
          <a:p>
            <a:r>
              <a:rPr lang="de-DE" sz="1600" dirty="0" smtClean="0"/>
              <a:t>Hier kannst du einen Film über sie sehen: </a:t>
            </a:r>
            <a:r>
              <a:rPr lang="de-DE" sz="1100" dirty="0" smtClean="0">
                <a:hlinkClick r:id="rId5"/>
              </a:rPr>
              <a:t>https://www.google.de/search?q=katharina+von+bora&amp;source=lnms&amp;tbm=isch&amp;sa=X&amp;ved=0ahUKEwidqeyH6YnXAhUOmrQKHQRdB-AQ_AUICigB&amp;biw=1366&amp;bih=691#imgrc=tfQRtQV2K_GLxM:</a:t>
            </a:r>
            <a:endParaRPr lang="de-DE" sz="1100" dirty="0" smtClean="0"/>
          </a:p>
        </p:txBody>
      </p:sp>
      <p:sp>
        <p:nvSpPr>
          <p:cNvPr id="12" name="Textfeld 11"/>
          <p:cNvSpPr txBox="1"/>
          <p:nvPr/>
        </p:nvSpPr>
        <p:spPr>
          <a:xfrm>
            <a:off x="8160674" y="4231772"/>
            <a:ext cx="3935291" cy="1077218"/>
          </a:xfrm>
          <a:prstGeom prst="rect">
            <a:avLst/>
          </a:prstGeom>
          <a:solidFill>
            <a:schemeClr val="accent2">
              <a:lumMod val="60000"/>
              <a:lumOff val="40000"/>
            </a:schemeClr>
          </a:solidFill>
        </p:spPr>
        <p:txBody>
          <a:bodyPr wrap="square" rtlCol="0">
            <a:spAutoFit/>
          </a:bodyPr>
          <a:lstStyle/>
          <a:p>
            <a:pPr algn="ctr"/>
            <a:r>
              <a:rPr lang="de-DE" sz="1600" dirty="0" smtClean="0">
                <a:latin typeface="Agency FB" panose="020B0503020202020204" pitchFamily="34" charset="0"/>
              </a:rPr>
              <a:t>Für die damalige Zeit eine Revolution: </a:t>
            </a:r>
          </a:p>
          <a:p>
            <a:pPr algn="ctr"/>
            <a:r>
              <a:rPr lang="de-DE" sz="1600" dirty="0" smtClean="0">
                <a:latin typeface="Agency FB" panose="020B0503020202020204" pitchFamily="34" charset="0"/>
              </a:rPr>
              <a:t>als Frau erwirbt sie sich Respekt durch geistreiche und schlagfertige Beiträge bei Tischgesprächen und in Briefen. Ihre Meinung ist gefragt.    </a:t>
            </a:r>
            <a:endParaRPr lang="de-DE" sz="1600" dirty="0">
              <a:latin typeface="Agency FB" panose="020B0503020202020204" pitchFamily="34" charset="0"/>
            </a:endParaRPr>
          </a:p>
        </p:txBody>
      </p:sp>
      <p:sp>
        <p:nvSpPr>
          <p:cNvPr id="13" name="Textfeld 12"/>
          <p:cNvSpPr txBox="1"/>
          <p:nvPr/>
        </p:nvSpPr>
        <p:spPr>
          <a:xfrm>
            <a:off x="3419605" y="1415441"/>
            <a:ext cx="1077239" cy="2308324"/>
          </a:xfrm>
          <a:prstGeom prst="rect">
            <a:avLst/>
          </a:prstGeom>
          <a:noFill/>
        </p:spPr>
        <p:txBody>
          <a:bodyPr wrap="square" rtlCol="0">
            <a:spAutoFit/>
          </a:bodyPr>
          <a:lstStyle/>
          <a:p>
            <a:r>
              <a:rPr lang="de-DE" dirty="0" smtClean="0">
                <a:solidFill>
                  <a:schemeClr val="accent6">
                    <a:lumMod val="60000"/>
                    <a:lumOff val="40000"/>
                  </a:schemeClr>
                </a:solidFill>
              </a:rPr>
              <a:t>„Sagt dem Herrn Luther: Ihn würde ich nehmen“ </a:t>
            </a:r>
            <a:endParaRPr lang="de-DE" dirty="0">
              <a:solidFill>
                <a:schemeClr val="accent6">
                  <a:lumMod val="60000"/>
                  <a:lumOff val="40000"/>
                </a:schemeClr>
              </a:solidFill>
            </a:endParaRPr>
          </a:p>
        </p:txBody>
      </p:sp>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38" y="4952368"/>
            <a:ext cx="3106455" cy="1905632"/>
          </a:xfrm>
          <a:prstGeom prst="rect">
            <a:avLst/>
          </a:prstGeom>
        </p:spPr>
      </p:pic>
      <p:sp>
        <p:nvSpPr>
          <p:cNvPr id="14" name="Textfeld 13"/>
          <p:cNvSpPr txBox="1"/>
          <p:nvPr/>
        </p:nvSpPr>
        <p:spPr>
          <a:xfrm>
            <a:off x="0" y="3749579"/>
            <a:ext cx="3064181" cy="1169551"/>
          </a:xfrm>
          <a:prstGeom prst="rect">
            <a:avLst/>
          </a:prstGeom>
          <a:solidFill>
            <a:srgbClr val="C9C9C9"/>
          </a:solidFill>
        </p:spPr>
        <p:txBody>
          <a:bodyPr wrap="square" rtlCol="0">
            <a:spAutoFit/>
          </a:bodyPr>
          <a:lstStyle/>
          <a:p>
            <a:r>
              <a:rPr lang="de-DE" sz="1400" dirty="0" smtClean="0"/>
              <a:t>Für ihren Glauben mutig aus dem Kloster geflohen, ist sie trotzdem den Anfeindungen des Volkes ausgesetzt. Es lästert: Hure, du hast dein Gelübde gebrochen,  du bist des Teufels!</a:t>
            </a:r>
            <a:endParaRPr lang="de-DE" sz="1400" dirty="0"/>
          </a:p>
        </p:txBody>
      </p:sp>
    </p:spTree>
    <p:extLst>
      <p:ext uri="{BB962C8B-B14F-4D97-AF65-F5344CB8AC3E}">
        <p14:creationId xmlns:p14="http://schemas.microsoft.com/office/powerpoint/2010/main" val="2943512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895" y="43066"/>
            <a:ext cx="3761872" cy="3328987"/>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9" y="43066"/>
            <a:ext cx="1733550" cy="1768165"/>
          </a:xfrm>
          <a:prstGeom prst="rect">
            <a:avLst/>
          </a:prstGeom>
        </p:spPr>
      </p:pic>
      <p:sp>
        <p:nvSpPr>
          <p:cNvPr id="5" name="Textfeld 4"/>
          <p:cNvSpPr txBox="1"/>
          <p:nvPr/>
        </p:nvSpPr>
        <p:spPr>
          <a:xfrm>
            <a:off x="1881940" y="43066"/>
            <a:ext cx="6311565" cy="646331"/>
          </a:xfrm>
          <a:prstGeom prst="rect">
            <a:avLst/>
          </a:prstGeom>
          <a:solidFill>
            <a:srgbClr val="CCE1E2"/>
          </a:solidFill>
        </p:spPr>
        <p:txBody>
          <a:bodyPr wrap="square" rtlCol="0">
            <a:spAutoFit/>
          </a:bodyPr>
          <a:lstStyle/>
          <a:p>
            <a:pPr algn="ctr"/>
            <a:r>
              <a:rPr lang="de-DE" b="1" dirty="0" smtClean="0"/>
              <a:t>Katharina Schütz Zell (1497-1562)</a:t>
            </a:r>
          </a:p>
          <a:p>
            <a:pPr algn="ctr"/>
            <a:r>
              <a:rPr lang="de-DE" b="1" dirty="0"/>
              <a:t>Ihr Name steht für Mut, Wissbegier, Zuversicht und </a:t>
            </a:r>
            <a:r>
              <a:rPr lang="de-DE" b="1" dirty="0" smtClean="0"/>
              <a:t>Ausdauer</a:t>
            </a:r>
            <a:endParaRPr lang="de-DE" b="1" dirty="0"/>
          </a:p>
        </p:txBody>
      </p:sp>
      <p:sp>
        <p:nvSpPr>
          <p:cNvPr id="6" name="Textfeld 5"/>
          <p:cNvSpPr txBox="1"/>
          <p:nvPr/>
        </p:nvSpPr>
        <p:spPr>
          <a:xfrm>
            <a:off x="51099" y="1912410"/>
            <a:ext cx="1864893" cy="4832092"/>
          </a:xfrm>
          <a:prstGeom prst="rect">
            <a:avLst/>
          </a:prstGeom>
          <a:solidFill>
            <a:srgbClr val="A8A8A8"/>
          </a:solidFill>
        </p:spPr>
        <p:txBody>
          <a:bodyPr wrap="square" rtlCol="0">
            <a:spAutoFit/>
          </a:bodyPr>
          <a:lstStyle/>
          <a:p>
            <a:pPr algn="ctr"/>
            <a:r>
              <a:rPr lang="de-DE" sz="1400" dirty="0" smtClean="0">
                <a:latin typeface="Bodoni MT" panose="02070603080606020203" pitchFamily="18" charset="0"/>
              </a:rPr>
              <a:t>Sie lernt den Prediger und Priester Matthäus Zell kennen, der bereits 1521 im Sinne der Reformation predigt. </a:t>
            </a:r>
            <a:endParaRPr lang="de-DE" sz="1400" dirty="0" smtClean="0">
              <a:latin typeface="Bodoni MT" panose="02070603080606020203" pitchFamily="18" charset="0"/>
            </a:endParaRPr>
          </a:p>
          <a:p>
            <a:pPr algn="ctr"/>
            <a:r>
              <a:rPr lang="de-DE" sz="1400" dirty="0" smtClean="0">
                <a:latin typeface="Bodoni MT" panose="02070603080606020203" pitchFamily="18" charset="0"/>
              </a:rPr>
              <a:t>Die </a:t>
            </a:r>
            <a:r>
              <a:rPr lang="de-DE" sz="1400" dirty="0" smtClean="0">
                <a:latin typeface="Bodoni MT" panose="02070603080606020203" pitchFamily="18" charset="0"/>
              </a:rPr>
              <a:t>beiden verlieben sich und heiraten noch vor Luther und Katharina von Bora. Die Zells verbindet eine Partnerschaft auf Augenhöhe. </a:t>
            </a:r>
            <a:endParaRPr lang="de-DE" sz="1400" dirty="0" smtClean="0">
              <a:latin typeface="Bodoni MT" panose="02070603080606020203" pitchFamily="18" charset="0"/>
            </a:endParaRPr>
          </a:p>
          <a:p>
            <a:pPr algn="ctr"/>
            <a:endParaRPr lang="de-DE" sz="1400" dirty="0" smtClean="0">
              <a:latin typeface="Bodoni MT" panose="02070603080606020203" pitchFamily="18" charset="0"/>
            </a:endParaRPr>
          </a:p>
          <a:p>
            <a:pPr algn="ctr"/>
            <a:r>
              <a:rPr lang="de-DE" sz="1400" dirty="0" smtClean="0">
                <a:latin typeface="Bodoni MT" panose="02070603080606020203" pitchFamily="18" charset="0"/>
              </a:rPr>
              <a:t>Katharina </a:t>
            </a:r>
          </a:p>
          <a:p>
            <a:pPr algn="ctr"/>
            <a:r>
              <a:rPr lang="de-DE" sz="1400" dirty="0" smtClean="0">
                <a:latin typeface="Bodoni MT" panose="02070603080606020203" pitchFamily="18" charset="0"/>
              </a:rPr>
              <a:t>verstand </a:t>
            </a:r>
            <a:r>
              <a:rPr lang="de-DE" sz="1400" dirty="0" smtClean="0">
                <a:latin typeface="Bodoni MT" panose="02070603080606020203" pitchFamily="18" charset="0"/>
              </a:rPr>
              <a:t>sich, </a:t>
            </a:r>
            <a:endParaRPr lang="de-DE" sz="1400" dirty="0" smtClean="0">
              <a:latin typeface="Bodoni MT" panose="02070603080606020203" pitchFamily="18" charset="0"/>
            </a:endParaRPr>
          </a:p>
          <a:p>
            <a:pPr algn="ctr"/>
            <a:r>
              <a:rPr lang="de-DE" sz="1400" dirty="0" smtClean="0">
                <a:latin typeface="Bodoni MT" panose="02070603080606020203" pitchFamily="18" charset="0"/>
              </a:rPr>
              <a:t>anders </a:t>
            </a:r>
            <a:r>
              <a:rPr lang="de-DE" sz="1400" dirty="0">
                <a:latin typeface="Bodoni MT" panose="02070603080606020203" pitchFamily="18" charset="0"/>
              </a:rPr>
              <a:t>als viele </a:t>
            </a:r>
            <a:r>
              <a:rPr lang="de-DE" sz="1400" dirty="0" err="1" smtClean="0">
                <a:latin typeface="Bodoni MT" panose="02070603080606020203" pitchFamily="18" charset="0"/>
              </a:rPr>
              <a:t>Reformatorenfrauen</a:t>
            </a:r>
            <a:r>
              <a:rPr lang="de-DE" sz="1400" dirty="0" smtClean="0">
                <a:latin typeface="Bodoni MT" panose="02070603080606020203" pitchFamily="18" charset="0"/>
              </a:rPr>
              <a:t>, </a:t>
            </a:r>
            <a:r>
              <a:rPr lang="de-DE" sz="1400" dirty="0">
                <a:latin typeface="Bodoni MT" panose="02070603080606020203" pitchFamily="18" charset="0"/>
              </a:rPr>
              <a:t>als gleichwertige Mitarbeiterin ihres Ehemannes im kirchlichen </a:t>
            </a:r>
            <a:r>
              <a:rPr lang="de-DE" sz="1400" dirty="0" smtClean="0">
                <a:latin typeface="Bodoni MT" panose="02070603080606020203" pitchFamily="18" charset="0"/>
              </a:rPr>
              <a:t>Dienst</a:t>
            </a:r>
            <a:r>
              <a:rPr lang="de-DE" sz="1400" dirty="0" smtClean="0">
                <a:latin typeface="Bodoni MT" panose="02070603080606020203" pitchFamily="18" charset="0"/>
              </a:rPr>
              <a:t>. </a:t>
            </a:r>
            <a:endParaRPr lang="de-DE" sz="1400" dirty="0" smtClean="0">
              <a:latin typeface="Bodoni MT" panose="02070603080606020203" pitchFamily="18" charset="0"/>
            </a:endParaRPr>
          </a:p>
        </p:txBody>
      </p:sp>
      <p:sp>
        <p:nvSpPr>
          <p:cNvPr id="7" name="Rechteck 6"/>
          <p:cNvSpPr/>
          <p:nvPr/>
        </p:nvSpPr>
        <p:spPr>
          <a:xfrm>
            <a:off x="1881940" y="857124"/>
            <a:ext cx="6311564" cy="954107"/>
          </a:xfrm>
          <a:prstGeom prst="rect">
            <a:avLst/>
          </a:prstGeom>
          <a:solidFill>
            <a:srgbClr val="39A59B"/>
          </a:solidFill>
        </p:spPr>
        <p:txBody>
          <a:bodyPr wrap="square">
            <a:spAutoFit/>
          </a:bodyPr>
          <a:lstStyle/>
          <a:p>
            <a:pPr algn="ctr"/>
            <a:r>
              <a:rPr lang="de-DE" sz="1400" dirty="0">
                <a:latin typeface="AR JULIAN" panose="02000000000000000000" pitchFamily="2" charset="0"/>
              </a:rPr>
              <a:t>Katharina Schütz </a:t>
            </a:r>
            <a:r>
              <a:rPr lang="de-DE" sz="1400" dirty="0" smtClean="0">
                <a:latin typeface="AR JULIAN" panose="02000000000000000000" pitchFamily="2" charset="0"/>
              </a:rPr>
              <a:t>war Tochter </a:t>
            </a:r>
            <a:r>
              <a:rPr lang="de-DE" sz="1400" dirty="0">
                <a:latin typeface="AR JULIAN" panose="02000000000000000000" pitchFamily="2" charset="0"/>
              </a:rPr>
              <a:t>eines Handwerkers und angesehenen Bürgers in </a:t>
            </a:r>
            <a:r>
              <a:rPr lang="de-DE" sz="1400" dirty="0" smtClean="0">
                <a:latin typeface="AR JULIAN" panose="02000000000000000000" pitchFamily="2" charset="0"/>
              </a:rPr>
              <a:t>Straßburg. </a:t>
            </a:r>
            <a:r>
              <a:rPr lang="de-DE" sz="1400" dirty="0">
                <a:latin typeface="AR JULIAN" panose="02000000000000000000" pitchFamily="2" charset="0"/>
              </a:rPr>
              <a:t>Sie genoss eine gute Schulbildung und zeigte schon </a:t>
            </a:r>
            <a:r>
              <a:rPr lang="de-DE" sz="1400" dirty="0" smtClean="0">
                <a:latin typeface="AR JULIAN" panose="02000000000000000000" pitchFamily="2" charset="0"/>
              </a:rPr>
              <a:t>als Kind </a:t>
            </a:r>
            <a:r>
              <a:rPr lang="de-DE" sz="1400" dirty="0">
                <a:latin typeface="AR JULIAN" panose="02000000000000000000" pitchFamily="2" charset="0"/>
              </a:rPr>
              <a:t>großes Interesse an geistlichen Fragen, Gesprächen und </a:t>
            </a:r>
            <a:r>
              <a:rPr lang="de-DE" sz="1400" dirty="0" smtClean="0">
                <a:latin typeface="AR JULIAN" panose="02000000000000000000" pitchFamily="2" charset="0"/>
              </a:rPr>
              <a:t>Büchern und besuchte Intensiv den Gottesdienst. </a:t>
            </a:r>
            <a:endParaRPr lang="de-DE" sz="1400" dirty="0">
              <a:latin typeface="AR JULIAN" panose="02000000000000000000" pitchFamily="2" charset="0"/>
            </a:endParaRPr>
          </a:p>
        </p:txBody>
      </p:sp>
      <p:sp>
        <p:nvSpPr>
          <p:cNvPr id="4" name="Textfeld 3"/>
          <p:cNvSpPr txBox="1"/>
          <p:nvPr/>
        </p:nvSpPr>
        <p:spPr>
          <a:xfrm>
            <a:off x="1970334" y="1912410"/>
            <a:ext cx="2488491" cy="3108543"/>
          </a:xfrm>
          <a:prstGeom prst="rect">
            <a:avLst/>
          </a:prstGeom>
          <a:solidFill>
            <a:srgbClr val="FF8181"/>
          </a:solidFill>
        </p:spPr>
        <p:txBody>
          <a:bodyPr wrap="square" rtlCol="0">
            <a:spAutoFit/>
          </a:bodyPr>
          <a:lstStyle/>
          <a:p>
            <a:pPr algn="ctr"/>
            <a:r>
              <a:rPr lang="de-DE" sz="1400" dirty="0" smtClean="0"/>
              <a:t>Katharina wollte für ihren Glauben einstehen, ihn mit </a:t>
            </a:r>
            <a:r>
              <a:rPr lang="de-DE" sz="1400" dirty="0"/>
              <a:t>Wort und </a:t>
            </a:r>
            <a:r>
              <a:rPr lang="de-DE" sz="1400" dirty="0" smtClean="0"/>
              <a:t>Tat </a:t>
            </a:r>
            <a:r>
              <a:rPr lang="de-DE" sz="1400" dirty="0"/>
              <a:t>bezeugen und öffentlich </a:t>
            </a:r>
            <a:r>
              <a:rPr lang="de-DE" sz="1400" dirty="0" smtClean="0"/>
              <a:t>verteidigen</a:t>
            </a:r>
            <a:r>
              <a:rPr lang="de-DE" sz="1400" dirty="0"/>
              <a:t>. </a:t>
            </a:r>
            <a:endParaRPr lang="de-DE" sz="1400" dirty="0" smtClean="0"/>
          </a:p>
          <a:p>
            <a:pPr algn="ctr"/>
            <a:r>
              <a:rPr lang="de-DE" sz="1400" dirty="0" smtClean="0"/>
              <a:t>Wenn </a:t>
            </a:r>
            <a:r>
              <a:rPr lang="de-DE" sz="1400" dirty="0"/>
              <a:t>sie es für nötig hielt, korrigierte sie auch Gelehrte und Amtspersonen und scheute keinen konstruktiven Streit</a:t>
            </a:r>
            <a:r>
              <a:rPr lang="de-DE" sz="1400" dirty="0" smtClean="0"/>
              <a:t>. Sie </a:t>
            </a:r>
            <a:r>
              <a:rPr lang="de-DE" sz="1400" dirty="0"/>
              <a:t>agierte wie eine gleichgestellte Reformatorin und Geistliche und legitimierte ihr Reden und Tun als Frau mit biblischen Gleichstellungstexten und Beispielen</a:t>
            </a:r>
            <a:r>
              <a:rPr lang="de-DE" sz="1400" dirty="0" smtClean="0"/>
              <a:t>.</a:t>
            </a:r>
            <a:endParaRPr lang="de-DE" sz="1400" dirty="0"/>
          </a:p>
        </p:txBody>
      </p:sp>
      <p:sp>
        <p:nvSpPr>
          <p:cNvPr id="8" name="Rechteck 7"/>
          <p:cNvSpPr/>
          <p:nvPr/>
        </p:nvSpPr>
        <p:spPr>
          <a:xfrm>
            <a:off x="6715628" y="5800290"/>
            <a:ext cx="5415894" cy="954107"/>
          </a:xfrm>
          <a:prstGeom prst="rect">
            <a:avLst/>
          </a:prstGeom>
          <a:solidFill>
            <a:srgbClr val="EA5057"/>
          </a:solidFill>
        </p:spPr>
        <p:txBody>
          <a:bodyPr wrap="square">
            <a:spAutoFit/>
          </a:bodyPr>
          <a:lstStyle/>
          <a:p>
            <a:pPr algn="ctr"/>
            <a:r>
              <a:rPr lang="de-DE" sz="1400" dirty="0"/>
              <a:t>Zwang und Gewaltanwendung in Glaubensdingen lehnte sie strikt ab, auch im Blick auf jüdische </a:t>
            </a:r>
            <a:r>
              <a:rPr lang="de-DE" sz="1400" dirty="0" smtClean="0"/>
              <a:t>Religionsanhänger, </a:t>
            </a:r>
            <a:r>
              <a:rPr lang="de-DE" sz="1400" dirty="0"/>
              <a:t>Zwinglianer, Calvinisten, </a:t>
            </a:r>
            <a:r>
              <a:rPr lang="de-DE" sz="1400" dirty="0" err="1"/>
              <a:t>Spiritualisten</a:t>
            </a:r>
            <a:r>
              <a:rPr lang="de-DE" sz="1400" dirty="0"/>
              <a:t> oder </a:t>
            </a:r>
            <a:r>
              <a:rPr lang="de-DE" sz="1400" dirty="0" err="1"/>
              <a:t>Täuferkreise</a:t>
            </a:r>
            <a:r>
              <a:rPr lang="de-DE" sz="1400" dirty="0"/>
              <a:t>. Alle theologischen Aussagen und Einstellungen hatten sich an der </a:t>
            </a:r>
            <a:r>
              <a:rPr lang="de-DE" sz="1400" b="1" dirty="0"/>
              <a:t>gelebten Nächstenliebe </a:t>
            </a:r>
            <a:r>
              <a:rPr lang="de-DE" sz="1400" dirty="0"/>
              <a:t>zu </a:t>
            </a:r>
            <a:r>
              <a:rPr lang="de-DE" sz="1400" dirty="0" smtClean="0"/>
              <a:t>bewähren.</a:t>
            </a:r>
            <a:endParaRPr lang="de-DE" sz="1400" dirty="0"/>
          </a:p>
        </p:txBody>
      </p:sp>
      <p:sp>
        <p:nvSpPr>
          <p:cNvPr id="9" name="Rechteck 8"/>
          <p:cNvSpPr/>
          <p:nvPr/>
        </p:nvSpPr>
        <p:spPr>
          <a:xfrm>
            <a:off x="6715628" y="4676905"/>
            <a:ext cx="5415894" cy="954107"/>
          </a:xfrm>
          <a:prstGeom prst="rect">
            <a:avLst/>
          </a:prstGeom>
          <a:solidFill>
            <a:srgbClr val="A8A8A8"/>
          </a:solidFill>
        </p:spPr>
        <p:txBody>
          <a:bodyPr wrap="square">
            <a:spAutoFit/>
          </a:bodyPr>
          <a:lstStyle/>
          <a:p>
            <a:pPr algn="ctr"/>
            <a:r>
              <a:rPr lang="de-DE" sz="1400" dirty="0" smtClean="0"/>
              <a:t>Öffentlich zu predigen, war für </a:t>
            </a:r>
            <a:r>
              <a:rPr lang="de-DE" sz="1400" dirty="0"/>
              <a:t>F</a:t>
            </a:r>
            <a:r>
              <a:rPr lang="de-DE" sz="1400" dirty="0" smtClean="0"/>
              <a:t>rauen nicht vorgesehen.</a:t>
            </a:r>
          </a:p>
          <a:p>
            <a:pPr algn="ctr"/>
            <a:r>
              <a:rPr lang="de-DE" sz="1400" dirty="0"/>
              <a:t>A</a:t>
            </a:r>
            <a:r>
              <a:rPr lang="de-DE" sz="1400" dirty="0" smtClean="0"/>
              <a:t>ber Katharina tat es! der </a:t>
            </a:r>
            <a:r>
              <a:rPr lang="de-DE" sz="1400" dirty="0"/>
              <a:t>Beerdigung ihres Mannes </a:t>
            </a:r>
            <a:r>
              <a:rPr lang="de-DE" sz="1400" dirty="0" smtClean="0"/>
              <a:t>und bei zwei  Bestattungen </a:t>
            </a:r>
            <a:r>
              <a:rPr lang="de-DE" sz="1400" dirty="0"/>
              <a:t>von </a:t>
            </a:r>
            <a:r>
              <a:rPr lang="de-DE" sz="1400" dirty="0" err="1"/>
              <a:t>Täuferfrauen</a:t>
            </a:r>
            <a:r>
              <a:rPr lang="de-DE" sz="1400" dirty="0"/>
              <a:t>, denen die </a:t>
            </a:r>
            <a:r>
              <a:rPr lang="de-DE" sz="1400" dirty="0" smtClean="0"/>
              <a:t>Lutheraner </a:t>
            </a:r>
            <a:r>
              <a:rPr lang="de-DE" sz="1400" dirty="0"/>
              <a:t>eine christliche Beerdigung verweigerten. </a:t>
            </a:r>
          </a:p>
        </p:txBody>
      </p:sp>
      <p:sp>
        <p:nvSpPr>
          <p:cNvPr id="10" name="Rechteck 9"/>
          <p:cNvSpPr/>
          <p:nvPr/>
        </p:nvSpPr>
        <p:spPr>
          <a:xfrm>
            <a:off x="6687872" y="3541331"/>
            <a:ext cx="5415894" cy="954107"/>
          </a:xfrm>
          <a:prstGeom prst="rect">
            <a:avLst/>
          </a:prstGeom>
          <a:solidFill>
            <a:srgbClr val="FFA7A7"/>
          </a:solidFill>
        </p:spPr>
        <p:txBody>
          <a:bodyPr wrap="square">
            <a:spAutoFit/>
          </a:bodyPr>
          <a:lstStyle/>
          <a:p>
            <a:pPr algn="ctr"/>
            <a:r>
              <a:rPr lang="de-DE" sz="1400" dirty="0" smtClean="0">
                <a:latin typeface="Bodoni MT" panose="02070603080606020203" pitchFamily="18" charset="0"/>
              </a:rPr>
              <a:t>Katharina </a:t>
            </a:r>
            <a:r>
              <a:rPr lang="de-DE" sz="1400" dirty="0">
                <a:latin typeface="Bodoni MT" panose="02070603080606020203" pitchFamily="18" charset="0"/>
              </a:rPr>
              <a:t>Zell errichtete in ihrem Pfarrhaus </a:t>
            </a:r>
            <a:r>
              <a:rPr lang="de-DE" sz="1400" dirty="0" smtClean="0">
                <a:latin typeface="Bodoni MT" panose="02070603080606020203" pitchFamily="18" charset="0"/>
              </a:rPr>
              <a:t>eine </a:t>
            </a:r>
            <a:r>
              <a:rPr lang="de-DE" sz="1400" dirty="0" err="1" smtClean="0">
                <a:latin typeface="Bodoni MT" panose="02070603080606020203" pitchFamily="18" charset="0"/>
              </a:rPr>
              <a:t>Zufluchtstätte</a:t>
            </a:r>
            <a:r>
              <a:rPr lang="de-DE" sz="1400" dirty="0" smtClean="0">
                <a:latin typeface="Bodoni MT" panose="02070603080606020203" pitchFamily="18" charset="0"/>
              </a:rPr>
              <a:t> </a:t>
            </a:r>
            <a:r>
              <a:rPr lang="de-DE" sz="1400" dirty="0">
                <a:latin typeface="Bodoni MT" panose="02070603080606020203" pitchFamily="18" charset="0"/>
              </a:rPr>
              <a:t>für verbannte und verfolgte Protestanten: 1524 nahm sie die ersten Verfolgten aus Österreich auf, </a:t>
            </a:r>
            <a:endParaRPr lang="de-DE" sz="1400" dirty="0" smtClean="0">
              <a:latin typeface="Bodoni MT" panose="02070603080606020203" pitchFamily="18" charset="0"/>
            </a:endParaRPr>
          </a:p>
          <a:p>
            <a:pPr algn="ctr"/>
            <a:r>
              <a:rPr lang="de-DE" sz="1400" dirty="0" smtClean="0">
                <a:latin typeface="Bodoni MT" panose="02070603080606020203" pitchFamily="18" charset="0"/>
              </a:rPr>
              <a:t>1525 </a:t>
            </a:r>
            <a:r>
              <a:rPr lang="de-DE" sz="1400" dirty="0">
                <a:latin typeface="Bodoni MT" panose="02070603080606020203" pitchFamily="18" charset="0"/>
              </a:rPr>
              <a:t>kamen über 3000 Flüchtlinge, für die sie sich einsetzte.</a:t>
            </a:r>
          </a:p>
        </p:txBody>
      </p:sp>
      <p:sp>
        <p:nvSpPr>
          <p:cNvPr id="12" name="Textfeld 11"/>
          <p:cNvSpPr txBox="1"/>
          <p:nvPr/>
        </p:nvSpPr>
        <p:spPr>
          <a:xfrm>
            <a:off x="1970334" y="5153959"/>
            <a:ext cx="2488492" cy="1600438"/>
          </a:xfrm>
          <a:prstGeom prst="rect">
            <a:avLst/>
          </a:prstGeom>
          <a:solidFill>
            <a:srgbClr val="39A59B"/>
          </a:solidFill>
        </p:spPr>
        <p:txBody>
          <a:bodyPr wrap="square" rtlCol="0">
            <a:spAutoFit/>
          </a:bodyPr>
          <a:lstStyle/>
          <a:p>
            <a:pPr algn="ctr"/>
            <a:r>
              <a:rPr lang="de-DE" sz="1400" dirty="0" smtClean="0">
                <a:latin typeface="AR JULIAN" panose="02000000000000000000" pitchFamily="2" charset="0"/>
              </a:rPr>
              <a:t>Sie kritisierte </a:t>
            </a:r>
            <a:r>
              <a:rPr lang="de-DE" sz="1400" dirty="0" smtClean="0">
                <a:latin typeface="AR JULIAN" panose="02000000000000000000" pitchFamily="2" charset="0"/>
              </a:rPr>
              <a:t>Luther in </a:t>
            </a:r>
            <a:r>
              <a:rPr lang="de-DE" sz="1400" dirty="0">
                <a:latin typeface="AR JULIAN" panose="02000000000000000000" pitchFamily="2" charset="0"/>
              </a:rPr>
              <a:t>manchen </a:t>
            </a:r>
            <a:r>
              <a:rPr lang="de-DE" sz="1400" dirty="0" smtClean="0">
                <a:latin typeface="AR JULIAN" panose="02000000000000000000" pitchFamily="2" charset="0"/>
              </a:rPr>
              <a:t>Gedankengängen</a:t>
            </a:r>
            <a:r>
              <a:rPr lang="de-DE" sz="1400" dirty="0" smtClean="0">
                <a:latin typeface="AR JULIAN" panose="02000000000000000000" pitchFamily="2" charset="0"/>
              </a:rPr>
              <a:t>, </a:t>
            </a:r>
            <a:r>
              <a:rPr lang="de-DE" sz="1400" dirty="0">
                <a:latin typeface="AR JULIAN" panose="02000000000000000000" pitchFamily="2" charset="0"/>
              </a:rPr>
              <a:t>warf ihm vor, die Liebe untereinander nicht genug beachtet zu haben, denn diese sei wichtiger als alle Lehrstreitigkeiten.</a:t>
            </a:r>
          </a:p>
        </p:txBody>
      </p:sp>
      <p:sp>
        <p:nvSpPr>
          <p:cNvPr id="13" name="Textfeld 12"/>
          <p:cNvSpPr txBox="1"/>
          <p:nvPr/>
        </p:nvSpPr>
        <p:spPr>
          <a:xfrm>
            <a:off x="4567510" y="1944237"/>
            <a:ext cx="3625994" cy="1431161"/>
          </a:xfrm>
          <a:prstGeom prst="rect">
            <a:avLst/>
          </a:prstGeom>
          <a:solidFill>
            <a:srgbClr val="947E5E"/>
          </a:solidFill>
        </p:spPr>
        <p:txBody>
          <a:bodyPr wrap="square" rtlCol="0">
            <a:spAutoFit/>
          </a:bodyPr>
          <a:lstStyle/>
          <a:p>
            <a:pPr algn="ctr"/>
            <a:r>
              <a:rPr lang="de-DE" sz="1450" dirty="0" smtClean="0">
                <a:latin typeface="AR CENA" panose="02000000000000000000" pitchFamily="2" charset="0"/>
              </a:rPr>
              <a:t>In einem veröffentlichen Schreiben an den Erzbischof rechtfertigt sie ihre Ehe und damit den Zölibats-Bruch ihres Mannes. Der Rat der Stadt Straßburg verbietet ihr darauf hin jegliche Veröffentlichungen. 10 Jahre später tut sie es trotzdem und veröffentlich vier Gesangsbücher.   </a:t>
            </a:r>
            <a:endParaRPr lang="de-DE" sz="1450" dirty="0">
              <a:latin typeface="AR CENA" panose="02000000000000000000" pitchFamily="2" charset="0"/>
            </a:endParaRPr>
          </a:p>
        </p:txBody>
      </p:sp>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509" y="3541331"/>
            <a:ext cx="2011680" cy="3203171"/>
          </a:xfrm>
          <a:prstGeom prst="rect">
            <a:avLst/>
          </a:prstGeom>
        </p:spPr>
      </p:pic>
    </p:spTree>
    <p:extLst>
      <p:ext uri="{BB962C8B-B14F-4D97-AF65-F5344CB8AC3E}">
        <p14:creationId xmlns:p14="http://schemas.microsoft.com/office/powerpoint/2010/main" val="3315880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1" y="62462"/>
            <a:ext cx="2144762" cy="1578448"/>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111" y="1216288"/>
            <a:ext cx="5383104" cy="3445186"/>
          </a:xfrm>
          <a:prstGeom prst="rect">
            <a:avLst/>
          </a:prstGeom>
        </p:spPr>
      </p:pic>
      <p:sp>
        <p:nvSpPr>
          <p:cNvPr id="7" name="Textfeld 6"/>
          <p:cNvSpPr txBox="1"/>
          <p:nvPr/>
        </p:nvSpPr>
        <p:spPr>
          <a:xfrm>
            <a:off x="2318111" y="62462"/>
            <a:ext cx="9782031" cy="1077218"/>
          </a:xfrm>
          <a:prstGeom prst="rect">
            <a:avLst/>
          </a:prstGeom>
          <a:solidFill>
            <a:schemeClr val="accent6"/>
          </a:solidFill>
        </p:spPr>
        <p:txBody>
          <a:bodyPr wrap="square" rtlCol="0">
            <a:spAutoFit/>
          </a:bodyPr>
          <a:lstStyle/>
          <a:p>
            <a:pPr algn="ctr"/>
            <a:r>
              <a:rPr lang="de-DE" sz="2400" b="1" dirty="0">
                <a:latin typeface="AR JULIAN" panose="02000000000000000000" pitchFamily="2" charset="0"/>
              </a:rPr>
              <a:t>Elisabeth I. Tudor, Königin von England und </a:t>
            </a:r>
            <a:r>
              <a:rPr lang="de-DE" sz="2400" b="1" dirty="0" smtClean="0">
                <a:latin typeface="AR JULIAN" panose="02000000000000000000" pitchFamily="2" charset="0"/>
              </a:rPr>
              <a:t>Irland (</a:t>
            </a:r>
            <a:r>
              <a:rPr lang="de-DE" sz="2400" b="1" dirty="0">
                <a:latin typeface="AR JULIAN" panose="02000000000000000000" pitchFamily="2" charset="0"/>
              </a:rPr>
              <a:t>1533-1603) </a:t>
            </a:r>
            <a:endParaRPr lang="de-DE" sz="2400" b="1" dirty="0" smtClean="0">
              <a:latin typeface="AR JULIAN" panose="02000000000000000000" pitchFamily="2" charset="0"/>
            </a:endParaRPr>
          </a:p>
          <a:p>
            <a:pPr algn="ctr"/>
            <a:r>
              <a:rPr lang="de-DE" sz="2000" b="1" dirty="0" smtClean="0">
                <a:latin typeface="AR JULIAN" panose="02000000000000000000" pitchFamily="2" charset="0"/>
              </a:rPr>
              <a:t>Die </a:t>
            </a:r>
            <a:r>
              <a:rPr lang="de-DE" sz="2000" b="1" dirty="0">
                <a:latin typeface="AR JULIAN" panose="02000000000000000000" pitchFamily="2" charset="0"/>
              </a:rPr>
              <a:t>Gründerin der protestantischen Kirche in </a:t>
            </a:r>
            <a:r>
              <a:rPr lang="de-DE" sz="2000" b="1" dirty="0" smtClean="0">
                <a:latin typeface="AR JULIAN" panose="02000000000000000000" pitchFamily="2" charset="0"/>
              </a:rPr>
              <a:t>England</a:t>
            </a:r>
          </a:p>
          <a:p>
            <a:pPr algn="ctr"/>
            <a:endParaRPr lang="de-DE" sz="2000" b="1" dirty="0" smtClean="0">
              <a:latin typeface="AR JULIAN" panose="02000000000000000000" pitchFamily="2" charset="0"/>
            </a:endParaRPr>
          </a:p>
        </p:txBody>
      </p:sp>
      <p:sp>
        <p:nvSpPr>
          <p:cNvPr id="9" name="Rechteck 8"/>
          <p:cNvSpPr/>
          <p:nvPr/>
        </p:nvSpPr>
        <p:spPr>
          <a:xfrm>
            <a:off x="7789693" y="3226997"/>
            <a:ext cx="1958490" cy="3539430"/>
          </a:xfrm>
          <a:prstGeom prst="rect">
            <a:avLst/>
          </a:prstGeom>
          <a:solidFill>
            <a:srgbClr val="85BD5F"/>
          </a:solidFill>
        </p:spPr>
        <p:txBody>
          <a:bodyPr wrap="square">
            <a:spAutoFit/>
          </a:bodyPr>
          <a:lstStyle/>
          <a:p>
            <a:pPr algn="ctr"/>
            <a:r>
              <a:rPr lang="de-DE" sz="1400" b="1" dirty="0" smtClean="0">
                <a:latin typeface="Maiandra GD" panose="020E0502030308020204" pitchFamily="34" charset="0"/>
              </a:rPr>
              <a:t>Ihr Vater, Heinrich VIII gründete die „Church </a:t>
            </a:r>
            <a:r>
              <a:rPr lang="de-DE" sz="1400" b="1" dirty="0" err="1" smtClean="0">
                <a:latin typeface="Maiandra GD" panose="020E0502030308020204" pitchFamily="34" charset="0"/>
              </a:rPr>
              <a:t>of</a:t>
            </a:r>
            <a:r>
              <a:rPr lang="de-DE" sz="1400" b="1" dirty="0" smtClean="0">
                <a:latin typeface="Maiandra GD" panose="020E0502030308020204" pitchFamily="34" charset="0"/>
              </a:rPr>
              <a:t> England“</a:t>
            </a:r>
            <a:r>
              <a:rPr lang="de-DE" sz="1400" dirty="0" smtClean="0">
                <a:latin typeface="Maiandra GD" panose="020E0502030308020204" pitchFamily="34" charset="0"/>
              </a:rPr>
              <a:t> </a:t>
            </a:r>
          </a:p>
          <a:p>
            <a:pPr algn="ctr"/>
            <a:r>
              <a:rPr lang="de-DE" sz="1400" dirty="0" smtClean="0">
                <a:latin typeface="Maiandra GD" panose="020E0502030308020204" pitchFamily="34" charset="0"/>
              </a:rPr>
              <a:t>um sich vom Papst (und dann auch von seiner Frau) lossagen zu können. </a:t>
            </a:r>
          </a:p>
          <a:p>
            <a:pPr algn="ctr"/>
            <a:r>
              <a:rPr lang="de-DE" sz="1400" dirty="0" smtClean="0">
                <a:latin typeface="Maiandra GD" panose="020E0502030308020204" pitchFamily="34" charset="0"/>
              </a:rPr>
              <a:t>Er ist nun Staats- und Kirchenoberhaupt zugleich. </a:t>
            </a:r>
          </a:p>
          <a:p>
            <a:pPr algn="ctr"/>
            <a:r>
              <a:rPr lang="de-DE" sz="1400" dirty="0" smtClean="0">
                <a:latin typeface="Maiandra GD" panose="020E0502030308020204" pitchFamily="34" charset="0"/>
              </a:rPr>
              <a:t>Seine Kirche bleibt im Prinzip katholisch, </a:t>
            </a:r>
          </a:p>
          <a:p>
            <a:pPr algn="ctr"/>
            <a:r>
              <a:rPr lang="de-DE" sz="1400" dirty="0" smtClean="0">
                <a:latin typeface="Maiandra GD" panose="020E0502030308020204" pitchFamily="34" charset="0"/>
              </a:rPr>
              <a:t>nur ohne Papst.  </a:t>
            </a:r>
          </a:p>
          <a:p>
            <a:pPr algn="ctr"/>
            <a:r>
              <a:rPr lang="de-DE" sz="1400" dirty="0" smtClean="0">
                <a:latin typeface="Maiandra GD" panose="020E0502030308020204" pitchFamily="34" charset="0"/>
              </a:rPr>
              <a:t>Damit </a:t>
            </a:r>
            <a:r>
              <a:rPr lang="de-DE" sz="1400" dirty="0">
                <a:latin typeface="Maiandra GD" panose="020E0502030308020204" pitchFamily="34" charset="0"/>
              </a:rPr>
              <a:t>beginnt </a:t>
            </a:r>
            <a:r>
              <a:rPr lang="de-DE" sz="1400" dirty="0" smtClean="0">
                <a:latin typeface="Maiandra GD" panose="020E0502030308020204" pitchFamily="34" charset="0"/>
              </a:rPr>
              <a:t>die Reformation </a:t>
            </a:r>
            <a:r>
              <a:rPr lang="de-DE" sz="1400" dirty="0">
                <a:latin typeface="Maiandra GD" panose="020E0502030308020204" pitchFamily="34" charset="0"/>
              </a:rPr>
              <a:t>in England</a:t>
            </a:r>
            <a:r>
              <a:rPr lang="de-DE" sz="1400" dirty="0" smtClean="0">
                <a:latin typeface="Maiandra GD" panose="020E0502030308020204" pitchFamily="34" charset="0"/>
              </a:rPr>
              <a:t>.</a:t>
            </a:r>
            <a:r>
              <a:rPr lang="de-DE" sz="1400" dirty="0">
                <a:latin typeface="Maiandra GD" panose="020E0502030308020204" pitchFamily="34" charset="0"/>
              </a:rPr>
              <a:t> </a:t>
            </a:r>
          </a:p>
        </p:txBody>
      </p:sp>
      <p:sp>
        <p:nvSpPr>
          <p:cNvPr id="10" name="Rechteck 9"/>
          <p:cNvSpPr/>
          <p:nvPr/>
        </p:nvSpPr>
        <p:spPr>
          <a:xfrm>
            <a:off x="84871" y="2414192"/>
            <a:ext cx="2144762" cy="2492990"/>
          </a:xfrm>
          <a:prstGeom prst="rect">
            <a:avLst/>
          </a:prstGeom>
          <a:solidFill>
            <a:srgbClr val="F19759"/>
          </a:solidFill>
        </p:spPr>
        <p:txBody>
          <a:bodyPr wrap="square">
            <a:spAutoFit/>
          </a:bodyPr>
          <a:lstStyle/>
          <a:p>
            <a:pPr algn="ctr"/>
            <a:r>
              <a:rPr lang="de-DE" sz="1400" b="1" dirty="0" smtClean="0"/>
              <a:t>Elisabeth </a:t>
            </a:r>
            <a:r>
              <a:rPr lang="de-DE" sz="1400" b="1" dirty="0"/>
              <a:t>ist es gelungen</a:t>
            </a:r>
            <a:r>
              <a:rPr lang="de-DE" sz="1400" dirty="0"/>
              <a:t>, </a:t>
            </a:r>
            <a:r>
              <a:rPr lang="de-DE" sz="1400" dirty="0" smtClean="0"/>
              <a:t>dass sich </a:t>
            </a:r>
            <a:r>
              <a:rPr lang="de-DE" sz="1400" dirty="0"/>
              <a:t>praktisch alle </a:t>
            </a:r>
            <a:r>
              <a:rPr lang="de-DE" sz="1400" dirty="0" smtClean="0"/>
              <a:t>Engländer einer </a:t>
            </a:r>
            <a:r>
              <a:rPr lang="de-DE" sz="1400" dirty="0"/>
              <a:t>Nationalkirche zugehörig </a:t>
            </a:r>
            <a:r>
              <a:rPr lang="de-DE" sz="1400" dirty="0" smtClean="0"/>
              <a:t>fühlten, </a:t>
            </a:r>
            <a:r>
              <a:rPr lang="de-DE" sz="1400" dirty="0"/>
              <a:t>wobei bemerkenswert ist, dass diese Kirche ohne Religionskriege oder übermäßiges Blutvergießen entstanden ist. </a:t>
            </a:r>
          </a:p>
        </p:txBody>
      </p:sp>
      <p:sp>
        <p:nvSpPr>
          <p:cNvPr id="3" name="Rechteck 2"/>
          <p:cNvSpPr/>
          <p:nvPr/>
        </p:nvSpPr>
        <p:spPr>
          <a:xfrm>
            <a:off x="2321671" y="4738083"/>
            <a:ext cx="5379544" cy="2031325"/>
          </a:xfrm>
          <a:prstGeom prst="rect">
            <a:avLst/>
          </a:prstGeom>
          <a:solidFill>
            <a:srgbClr val="CD945B"/>
          </a:solidFill>
        </p:spPr>
        <p:txBody>
          <a:bodyPr wrap="square">
            <a:spAutoFit/>
          </a:bodyPr>
          <a:lstStyle/>
          <a:p>
            <a:pPr algn="ctr"/>
            <a:r>
              <a:rPr lang="de-DE" sz="1400" dirty="0" smtClean="0"/>
              <a:t>In dieser Zeit der vielen Religionskriege musste Elisabeth eine Zeit lang  äußerlich </a:t>
            </a:r>
            <a:r>
              <a:rPr lang="de-DE" sz="1400" dirty="0"/>
              <a:t>katholisch werden, </a:t>
            </a:r>
            <a:r>
              <a:rPr lang="de-DE" sz="1400" dirty="0" smtClean="0"/>
              <a:t>deutete aber </a:t>
            </a:r>
            <a:r>
              <a:rPr lang="de-DE" sz="1400" dirty="0"/>
              <a:t>immer wieder ihre protestantische Gesinnung an. </a:t>
            </a:r>
            <a:r>
              <a:rPr lang="de-DE" sz="1400" dirty="0" smtClean="0"/>
              <a:t>Durch </a:t>
            </a:r>
            <a:r>
              <a:rPr lang="de-DE" sz="1400" dirty="0"/>
              <a:t>ihren Rückzug ins Privatleben versuchten sie nicht aufzufallen. So entgingen sie einer Verfolgung wegen ihres Glaubens.</a:t>
            </a:r>
          </a:p>
          <a:p>
            <a:pPr algn="ctr"/>
            <a:r>
              <a:rPr lang="de-DE" sz="1400" dirty="0"/>
              <a:t>In diesen Jahren lernte Elisabeth Vorsicht und Diskretion. Sie war immer wieder in Lebensgefahr – John Foxe beschrieb sie als Märtyrerin für ihren Glauben – und sie erwartete von ihren katholischen Untertanen dieselbe Diskretion in Glaubenssachen.</a:t>
            </a:r>
            <a:endParaRPr lang="de-DE" sz="1400" dirty="0">
              <a:effectLst/>
            </a:endParaRPr>
          </a:p>
        </p:txBody>
      </p:sp>
      <p:sp>
        <p:nvSpPr>
          <p:cNvPr id="4" name="Rechteck 3"/>
          <p:cNvSpPr/>
          <p:nvPr/>
        </p:nvSpPr>
        <p:spPr>
          <a:xfrm>
            <a:off x="84871" y="1677360"/>
            <a:ext cx="2144762" cy="646331"/>
          </a:xfrm>
          <a:prstGeom prst="rect">
            <a:avLst/>
          </a:prstGeom>
          <a:solidFill>
            <a:srgbClr val="C8B7AC"/>
          </a:solidFill>
        </p:spPr>
        <p:txBody>
          <a:bodyPr wrap="square">
            <a:spAutoFit/>
          </a:bodyPr>
          <a:lstStyle/>
          <a:p>
            <a:pPr algn="ctr"/>
            <a:r>
              <a:rPr lang="de-DE" sz="1200" dirty="0" smtClean="0"/>
              <a:t>Hier mehr über Elisabeth I:</a:t>
            </a:r>
          </a:p>
          <a:p>
            <a:pPr algn="ctr"/>
            <a:r>
              <a:rPr lang="de-DE" sz="1200" dirty="0" smtClean="0"/>
              <a:t>http</a:t>
            </a:r>
            <a:r>
              <a:rPr lang="de-DE" sz="1200" dirty="0"/>
              <a:t>://frauen-und-reformation.de/?s=bio&amp;id=115</a:t>
            </a:r>
          </a:p>
        </p:txBody>
      </p:sp>
      <p:sp>
        <p:nvSpPr>
          <p:cNvPr id="11" name="Rechteck 10"/>
          <p:cNvSpPr/>
          <p:nvPr/>
        </p:nvSpPr>
        <p:spPr>
          <a:xfrm>
            <a:off x="7789693" y="1216288"/>
            <a:ext cx="4310449" cy="1815882"/>
          </a:xfrm>
          <a:prstGeom prst="rect">
            <a:avLst/>
          </a:prstGeom>
          <a:solidFill>
            <a:srgbClr val="C8B7AC"/>
          </a:solidFill>
        </p:spPr>
        <p:txBody>
          <a:bodyPr wrap="square">
            <a:spAutoFit/>
          </a:bodyPr>
          <a:lstStyle/>
          <a:p>
            <a:pPr algn="ctr"/>
            <a:r>
              <a:rPr lang="de-DE" sz="1600" dirty="0" smtClean="0"/>
              <a:t>Ihr Zeit ist geprägt von Glaubenskriegen, Macht, </a:t>
            </a:r>
            <a:r>
              <a:rPr lang="de-DE" sz="1600" dirty="0"/>
              <a:t>Intrigen, </a:t>
            </a:r>
            <a:r>
              <a:rPr lang="de-DE" sz="1600" dirty="0" smtClean="0"/>
              <a:t>Folter und Mord.</a:t>
            </a:r>
          </a:p>
          <a:p>
            <a:pPr algn="ctr"/>
            <a:r>
              <a:rPr lang="de-DE" sz="1600" dirty="0" smtClean="0"/>
              <a:t>Sie will nicht verheiratet werden, wie man es immer wieder von ihr fordert, sie will regieren. Sie entscheidet: Ich bin mit meinem Volk verheiratet, bleibt ledig und geht als die „jungfräuliche Königin“ in die Geschichte ein. </a:t>
            </a:r>
          </a:p>
        </p:txBody>
      </p:sp>
      <p:sp>
        <p:nvSpPr>
          <p:cNvPr id="14" name="Rechteck 13"/>
          <p:cNvSpPr/>
          <p:nvPr/>
        </p:nvSpPr>
        <p:spPr>
          <a:xfrm>
            <a:off x="9820406" y="3226997"/>
            <a:ext cx="2279736" cy="3493264"/>
          </a:xfrm>
          <a:prstGeom prst="rect">
            <a:avLst/>
          </a:prstGeom>
          <a:solidFill>
            <a:srgbClr val="F19759"/>
          </a:solidFill>
        </p:spPr>
        <p:txBody>
          <a:bodyPr wrap="square">
            <a:spAutoFit/>
          </a:bodyPr>
          <a:lstStyle/>
          <a:p>
            <a:pPr algn="ctr"/>
            <a:r>
              <a:rPr lang="de-DE" sz="1300" dirty="0" smtClean="0">
                <a:latin typeface="Lucida Bright" panose="02040602050505020304" pitchFamily="18" charset="0"/>
              </a:rPr>
              <a:t> </a:t>
            </a:r>
            <a:r>
              <a:rPr lang="de-DE" sz="1300" b="1" dirty="0" smtClean="0">
                <a:latin typeface="Lucida Bright" panose="02040602050505020304" pitchFamily="18" charset="0"/>
              </a:rPr>
              <a:t>Elisabeth sah sich als von Gott eingesetzte Herrscherin</a:t>
            </a:r>
            <a:r>
              <a:rPr lang="de-DE" sz="1300" dirty="0" smtClean="0">
                <a:latin typeface="Lucida Bright" panose="02040602050505020304" pitchFamily="18" charset="0"/>
              </a:rPr>
              <a:t>, </a:t>
            </a:r>
          </a:p>
          <a:p>
            <a:pPr algn="ctr"/>
            <a:r>
              <a:rPr lang="de-DE" sz="1300" dirty="0" smtClean="0">
                <a:latin typeface="Lucida Bright" panose="02040602050505020304" pitchFamily="18" charset="0"/>
              </a:rPr>
              <a:t>erließ aber keine Glaubenslehre</a:t>
            </a:r>
            <a:r>
              <a:rPr lang="de-DE" sz="1300" dirty="0">
                <a:latin typeface="Lucida Bright" panose="02040602050505020304" pitchFamily="18" charset="0"/>
              </a:rPr>
              <a:t>, sondern eine Kirchenordnung, in der die meisten ihrer Untertanen gedeihen konnten</a:t>
            </a:r>
            <a:r>
              <a:rPr lang="de-DE" sz="1300" dirty="0" smtClean="0">
                <a:latin typeface="Lucida Bright" panose="02040602050505020304" pitchFamily="18" charset="0"/>
              </a:rPr>
              <a:t>.  </a:t>
            </a:r>
          </a:p>
          <a:p>
            <a:pPr algn="ctr"/>
            <a:r>
              <a:rPr lang="de-DE" sz="1300" dirty="0" smtClean="0">
                <a:latin typeface="Lucida Bright" panose="02040602050505020304" pitchFamily="18" charset="0"/>
              </a:rPr>
              <a:t>Z.B. änderte sich das äußere </a:t>
            </a:r>
            <a:r>
              <a:rPr lang="de-DE" sz="1300" dirty="0">
                <a:latin typeface="Lucida Bright" panose="02040602050505020304" pitchFamily="18" charset="0"/>
              </a:rPr>
              <a:t>Erscheinungsbild des </a:t>
            </a:r>
            <a:r>
              <a:rPr lang="de-DE" sz="1300" dirty="0" smtClean="0">
                <a:latin typeface="Lucida Bright" panose="02040602050505020304" pitchFamily="18" charset="0"/>
              </a:rPr>
              <a:t>Gottesdienstes kaum, sodass sich auch </a:t>
            </a:r>
            <a:r>
              <a:rPr lang="de-DE" sz="1300" dirty="0">
                <a:latin typeface="Lucida Bright" panose="02040602050505020304" pitchFamily="18" charset="0"/>
              </a:rPr>
              <a:t>Katholiken </a:t>
            </a:r>
            <a:r>
              <a:rPr lang="de-DE" sz="1300" dirty="0" smtClean="0">
                <a:latin typeface="Lucida Bright" panose="02040602050505020304" pitchFamily="18" charset="0"/>
              </a:rPr>
              <a:t>im </a:t>
            </a:r>
            <a:r>
              <a:rPr lang="de-DE" sz="1300" dirty="0">
                <a:latin typeface="Lucida Bright" panose="02040602050505020304" pitchFamily="18" charset="0"/>
              </a:rPr>
              <a:t>Gottesdienst </a:t>
            </a:r>
            <a:r>
              <a:rPr lang="de-DE" sz="1300" dirty="0" smtClean="0">
                <a:latin typeface="Lucida Bright" panose="02040602050505020304" pitchFamily="18" charset="0"/>
              </a:rPr>
              <a:t>heimisch fühlen konnten</a:t>
            </a:r>
          </a:p>
          <a:p>
            <a:pPr algn="ctr"/>
            <a:endParaRPr lang="de-DE" sz="1300" dirty="0">
              <a:latin typeface="Lucida Bright" panose="02040602050505020304" pitchFamily="18" charset="0"/>
            </a:endParaRPr>
          </a:p>
        </p:txBody>
      </p:sp>
      <p:sp>
        <p:nvSpPr>
          <p:cNvPr id="15" name="Textfeld 14"/>
          <p:cNvSpPr txBox="1"/>
          <p:nvPr/>
        </p:nvSpPr>
        <p:spPr>
          <a:xfrm rot="10800000" flipH="1" flipV="1">
            <a:off x="84871" y="4996712"/>
            <a:ext cx="2144762" cy="1754326"/>
          </a:xfrm>
          <a:prstGeom prst="rect">
            <a:avLst/>
          </a:prstGeom>
          <a:solidFill>
            <a:srgbClr val="7EBA56"/>
          </a:solidFill>
        </p:spPr>
        <p:txBody>
          <a:bodyPr wrap="square" rtlCol="0">
            <a:spAutoFit/>
          </a:bodyPr>
          <a:lstStyle/>
          <a:p>
            <a:pPr algn="ctr"/>
            <a:r>
              <a:rPr lang="de-DE" dirty="0" smtClean="0">
                <a:latin typeface="Colonna MT" panose="04020805060202030203" pitchFamily="82" charset="0"/>
              </a:rPr>
              <a:t>Sie selber ist ihrem Glauben sehr verbunden. </a:t>
            </a:r>
          </a:p>
          <a:p>
            <a:pPr algn="ctr"/>
            <a:r>
              <a:rPr lang="de-DE" dirty="0" smtClean="0">
                <a:latin typeface="Colonna MT" panose="04020805060202030203" pitchFamily="82" charset="0"/>
              </a:rPr>
              <a:t>Bis zu ihrem Tod liest sie täglich im Neuen Testament.</a:t>
            </a:r>
            <a:endParaRPr lang="de-DE" dirty="0">
              <a:latin typeface="Colonna MT" panose="04020805060202030203" pitchFamily="82" charset="0"/>
            </a:endParaRPr>
          </a:p>
        </p:txBody>
      </p:sp>
    </p:spTree>
    <p:extLst>
      <p:ext uri="{BB962C8B-B14F-4D97-AF65-F5344CB8AC3E}">
        <p14:creationId xmlns:p14="http://schemas.microsoft.com/office/powerpoint/2010/main" val="3513746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94483" y="57072"/>
            <a:ext cx="6212307" cy="1031051"/>
          </a:xfrm>
          <a:prstGeom prst="rect">
            <a:avLst/>
          </a:prstGeom>
          <a:solidFill>
            <a:srgbClr val="E4BC98"/>
          </a:solidFill>
        </p:spPr>
        <p:txBody>
          <a:bodyPr wrap="square">
            <a:spAutoFit/>
          </a:bodyPr>
          <a:lstStyle/>
          <a:p>
            <a:pPr algn="ctr"/>
            <a:r>
              <a:rPr lang="de-DE" sz="2200" b="1" dirty="0" err="1" smtClean="0">
                <a:latin typeface="Colonna MT" panose="04020805060202030203" pitchFamily="82" charset="0"/>
              </a:rPr>
              <a:t>Argula</a:t>
            </a:r>
            <a:r>
              <a:rPr lang="de-DE" sz="2200" b="1" dirty="0" smtClean="0">
                <a:latin typeface="Colonna MT" panose="04020805060202030203" pitchFamily="82" charset="0"/>
              </a:rPr>
              <a:t> </a:t>
            </a:r>
            <a:r>
              <a:rPr lang="de-DE" sz="2200" b="1" dirty="0">
                <a:latin typeface="Colonna MT" panose="04020805060202030203" pitchFamily="82" charset="0"/>
              </a:rPr>
              <a:t>von </a:t>
            </a:r>
            <a:r>
              <a:rPr lang="de-DE" sz="2200" b="1" dirty="0" err="1" smtClean="0">
                <a:latin typeface="Colonna MT" panose="04020805060202030203" pitchFamily="82" charset="0"/>
              </a:rPr>
              <a:t>Grumbach</a:t>
            </a:r>
            <a:r>
              <a:rPr lang="de-DE" sz="2200" b="1" dirty="0" smtClean="0">
                <a:latin typeface="Colonna MT" panose="04020805060202030203" pitchFamily="82" charset="0"/>
              </a:rPr>
              <a:t> (1492-1568)</a:t>
            </a:r>
            <a:endParaRPr lang="de-DE" sz="2200" b="1" dirty="0">
              <a:latin typeface="Colonna MT" panose="04020805060202030203" pitchFamily="82" charset="0"/>
            </a:endParaRPr>
          </a:p>
          <a:p>
            <a:pPr algn="ctr"/>
            <a:r>
              <a:rPr lang="de-DE" sz="2200" b="1" dirty="0" smtClean="0">
                <a:latin typeface="Colonna MT" panose="04020805060202030203" pitchFamily="82" charset="0"/>
              </a:rPr>
              <a:t>"</a:t>
            </a:r>
            <a:r>
              <a:rPr lang="de-DE" sz="2200" b="1" dirty="0">
                <a:latin typeface="Colonna MT" panose="04020805060202030203" pitchFamily="82" charset="0"/>
              </a:rPr>
              <a:t>Ich habe euch kein </a:t>
            </a:r>
            <a:r>
              <a:rPr lang="de-DE" sz="2200" b="1" dirty="0" smtClean="0">
                <a:latin typeface="Colonna MT" panose="04020805060202030203" pitchFamily="82" charset="0"/>
              </a:rPr>
              <a:t>Weibergeschwätz geschrieben</a:t>
            </a:r>
            <a:r>
              <a:rPr lang="de-DE" b="1" dirty="0" smtClean="0">
                <a:latin typeface="Colonna MT" panose="04020805060202030203" pitchFamily="82" charset="0"/>
              </a:rPr>
              <a:t>,</a:t>
            </a:r>
          </a:p>
          <a:p>
            <a:pPr algn="ctr"/>
            <a:r>
              <a:rPr lang="de-DE" sz="1700" dirty="0" smtClean="0">
                <a:latin typeface="Colonna MT" panose="04020805060202030203" pitchFamily="82" charset="0"/>
              </a:rPr>
              <a:t>sondern das Wort Gottes als ein [Mit]</a:t>
            </a:r>
            <a:r>
              <a:rPr lang="de-DE" sz="1700" dirty="0" err="1" smtClean="0">
                <a:latin typeface="Colonna MT" panose="04020805060202030203" pitchFamily="82" charset="0"/>
              </a:rPr>
              <a:t>glied</a:t>
            </a:r>
            <a:r>
              <a:rPr lang="de-DE" sz="1700" dirty="0" smtClean="0">
                <a:latin typeface="Colonna MT" panose="04020805060202030203" pitchFamily="82" charset="0"/>
              </a:rPr>
              <a:t> der Christlichen Kirche.“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824" y="4069021"/>
            <a:ext cx="4691760" cy="2723823"/>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3" y="57072"/>
            <a:ext cx="3805752" cy="2625969"/>
          </a:xfrm>
          <a:prstGeom prst="rect">
            <a:avLst/>
          </a:prstGeom>
        </p:spPr>
      </p:pic>
      <p:sp>
        <p:nvSpPr>
          <p:cNvPr id="6" name="Textfeld 5"/>
          <p:cNvSpPr txBox="1"/>
          <p:nvPr/>
        </p:nvSpPr>
        <p:spPr>
          <a:xfrm>
            <a:off x="84221" y="3309299"/>
            <a:ext cx="3804244" cy="1384995"/>
          </a:xfrm>
          <a:prstGeom prst="rect">
            <a:avLst/>
          </a:prstGeom>
          <a:solidFill>
            <a:schemeClr val="accent1">
              <a:lumMod val="60000"/>
              <a:lumOff val="40000"/>
            </a:schemeClr>
          </a:solidFill>
        </p:spPr>
        <p:txBody>
          <a:bodyPr wrap="square" rtlCol="0">
            <a:spAutoFit/>
          </a:bodyPr>
          <a:lstStyle/>
          <a:p>
            <a:pPr algn="ctr"/>
            <a:r>
              <a:rPr lang="de-DE" sz="1400" b="1" dirty="0" smtClean="0"/>
              <a:t>Sie weiß, was sie will</a:t>
            </a:r>
          </a:p>
          <a:p>
            <a:pPr algn="ctr"/>
            <a:r>
              <a:rPr lang="de-DE" sz="1400" dirty="0"/>
              <a:t>D</a:t>
            </a:r>
            <a:r>
              <a:rPr lang="de-DE" sz="1400" dirty="0" smtClean="0"/>
              <a:t>as Leben eines 18 jährigen Lutheranhängers retten, dem ein Ketzerprozess bevorsteht…</a:t>
            </a:r>
          </a:p>
          <a:p>
            <a:pPr algn="ctr"/>
            <a:r>
              <a:rPr lang="de-DE" sz="1400" b="1" dirty="0" smtClean="0"/>
              <a:t>Und es gelingt ihr! </a:t>
            </a:r>
          </a:p>
          <a:p>
            <a:pPr algn="ctr"/>
            <a:r>
              <a:rPr lang="de-DE" sz="1400" dirty="0" smtClean="0"/>
              <a:t>Der Verfolgte wird nicht hingerichtet, sondern später Pfarrer in Wittenberg. </a:t>
            </a:r>
            <a:endParaRPr lang="de-DE" sz="1400" dirty="0"/>
          </a:p>
        </p:txBody>
      </p:sp>
      <p:sp>
        <p:nvSpPr>
          <p:cNvPr id="7" name="Rechteck 6"/>
          <p:cNvSpPr/>
          <p:nvPr/>
        </p:nvSpPr>
        <p:spPr>
          <a:xfrm>
            <a:off x="84221" y="2733247"/>
            <a:ext cx="3804244" cy="492443"/>
          </a:xfrm>
          <a:prstGeom prst="rect">
            <a:avLst/>
          </a:prstGeom>
          <a:solidFill>
            <a:srgbClr val="DDAC7F"/>
          </a:solidFill>
        </p:spPr>
        <p:txBody>
          <a:bodyPr wrap="square">
            <a:spAutoFit/>
          </a:bodyPr>
          <a:lstStyle/>
          <a:p>
            <a:pPr algn="ctr"/>
            <a:r>
              <a:rPr lang="de-DE" sz="1400" dirty="0" smtClean="0"/>
              <a:t>Eine kurze Audio zu </a:t>
            </a:r>
            <a:r>
              <a:rPr lang="de-DE" sz="1400" dirty="0" err="1" smtClean="0"/>
              <a:t>Argula</a:t>
            </a:r>
            <a:r>
              <a:rPr lang="de-DE" sz="1400" dirty="0" smtClean="0"/>
              <a:t> von </a:t>
            </a:r>
            <a:r>
              <a:rPr lang="de-DE" sz="1400" dirty="0" err="1" smtClean="0"/>
              <a:t>Grumbach</a:t>
            </a:r>
            <a:r>
              <a:rPr lang="de-DE" sz="1400" dirty="0" smtClean="0"/>
              <a:t>:</a:t>
            </a:r>
          </a:p>
          <a:p>
            <a:pPr algn="ctr"/>
            <a:r>
              <a:rPr lang="de-DE" sz="1200" dirty="0" smtClean="0"/>
              <a:t>https</a:t>
            </a:r>
            <a:r>
              <a:rPr lang="de-DE" sz="1200" dirty="0"/>
              <a:t>://www.youtube.com/watch?v=-1pnJglCTNU</a:t>
            </a:r>
          </a:p>
        </p:txBody>
      </p:sp>
      <p:sp>
        <p:nvSpPr>
          <p:cNvPr id="9" name="Rechteck 8"/>
          <p:cNvSpPr/>
          <p:nvPr/>
        </p:nvSpPr>
        <p:spPr>
          <a:xfrm>
            <a:off x="84221" y="4777904"/>
            <a:ext cx="3804244" cy="2031325"/>
          </a:xfrm>
          <a:prstGeom prst="rect">
            <a:avLst/>
          </a:prstGeom>
          <a:solidFill>
            <a:srgbClr val="CD7D6D"/>
          </a:solidFill>
        </p:spPr>
        <p:txBody>
          <a:bodyPr wrap="square">
            <a:spAutoFit/>
          </a:bodyPr>
          <a:lstStyle/>
          <a:p>
            <a:pPr algn="ctr"/>
            <a:r>
              <a:rPr lang="de-DE" sz="1400" b="1" dirty="0">
                <a:latin typeface="MV Boli" panose="02000500030200090000" pitchFamily="2" charset="0"/>
                <a:cs typeface="MV Boli" panose="02000500030200090000" pitchFamily="2" charset="0"/>
              </a:rPr>
              <a:t>Ihre </a:t>
            </a:r>
            <a:r>
              <a:rPr lang="de-DE" sz="1400" b="1" dirty="0" err="1">
                <a:latin typeface="MV Boli" panose="02000500030200090000" pitchFamily="2" charset="0"/>
                <a:cs typeface="MV Boli" panose="02000500030200090000" pitchFamily="2" charset="0"/>
              </a:rPr>
              <a:t>Sentbriefe</a:t>
            </a:r>
            <a:r>
              <a:rPr lang="de-DE" sz="1400" b="1" dirty="0">
                <a:latin typeface="MV Boli" panose="02000500030200090000" pitchFamily="2" charset="0"/>
                <a:cs typeface="MV Boli" panose="02000500030200090000" pitchFamily="2" charset="0"/>
              </a:rPr>
              <a:t> erreichten ähnlich hohe Auflagen, wie Schriften von </a:t>
            </a:r>
            <a:r>
              <a:rPr lang="de-DE" sz="1400" b="1" dirty="0" smtClean="0">
                <a:latin typeface="MV Boli" panose="02000500030200090000" pitchFamily="2" charset="0"/>
                <a:cs typeface="MV Boli" panose="02000500030200090000" pitchFamily="2" charset="0"/>
              </a:rPr>
              <a:t>Martin Luther!</a:t>
            </a:r>
          </a:p>
          <a:p>
            <a:pPr algn="ctr"/>
            <a:r>
              <a:rPr lang="de-DE" sz="1400" dirty="0" smtClean="0">
                <a:latin typeface="MV Boli" panose="02000500030200090000" pitchFamily="2" charset="0"/>
                <a:cs typeface="MV Boli" panose="02000500030200090000" pitchFamily="2" charset="0"/>
              </a:rPr>
              <a:t>Aber keiner ihrer Briefe an die Universität wurde jemals beantwortet. </a:t>
            </a:r>
          </a:p>
          <a:p>
            <a:pPr algn="ctr"/>
            <a:r>
              <a:rPr lang="de-DE" sz="1400" dirty="0" smtClean="0">
                <a:latin typeface="MV Boli" panose="02000500030200090000" pitchFamily="2" charset="0"/>
                <a:cs typeface="MV Boli" panose="02000500030200090000" pitchFamily="2" charset="0"/>
              </a:rPr>
              <a:t>Im Gegenteil: Unter dem Pseudonym Johannes von Landshut wurde sogar ein Spottgedicht auf sie verfasst, aber </a:t>
            </a:r>
            <a:r>
              <a:rPr lang="de-DE" sz="1400" dirty="0" err="1" smtClean="0">
                <a:latin typeface="MV Boli" panose="02000500030200090000" pitchFamily="2" charset="0"/>
                <a:cs typeface="MV Boli" panose="02000500030200090000" pitchFamily="2" charset="0"/>
              </a:rPr>
              <a:t>Argula</a:t>
            </a:r>
            <a:r>
              <a:rPr lang="de-DE" sz="1400" dirty="0" smtClean="0">
                <a:latin typeface="MV Boli" panose="02000500030200090000" pitchFamily="2" charset="0"/>
                <a:cs typeface="MV Boli" panose="02000500030200090000" pitchFamily="2" charset="0"/>
              </a:rPr>
              <a:t> von </a:t>
            </a:r>
            <a:r>
              <a:rPr lang="de-DE" sz="1400" dirty="0" err="1" smtClean="0">
                <a:latin typeface="MV Boli" panose="02000500030200090000" pitchFamily="2" charset="0"/>
                <a:cs typeface="MV Boli" panose="02000500030200090000" pitchFamily="2" charset="0"/>
              </a:rPr>
              <a:t>Grumbach</a:t>
            </a:r>
            <a:r>
              <a:rPr lang="de-DE" sz="1400" dirty="0" smtClean="0">
                <a:latin typeface="MV Boli" panose="02000500030200090000" pitchFamily="2" charset="0"/>
                <a:cs typeface="MV Boli" panose="02000500030200090000" pitchFamily="2" charset="0"/>
              </a:rPr>
              <a:t> antwortete mit einem wesentlich längeren Gedicht.</a:t>
            </a:r>
          </a:p>
        </p:txBody>
      </p:sp>
      <p:sp>
        <p:nvSpPr>
          <p:cNvPr id="10" name="Rechteck 9"/>
          <p:cNvSpPr/>
          <p:nvPr/>
        </p:nvSpPr>
        <p:spPr>
          <a:xfrm>
            <a:off x="10312808" y="1844450"/>
            <a:ext cx="1822776" cy="2031325"/>
          </a:xfrm>
          <a:prstGeom prst="rect">
            <a:avLst/>
          </a:prstGeom>
          <a:solidFill>
            <a:srgbClr val="4982A9"/>
          </a:solidFill>
        </p:spPr>
        <p:txBody>
          <a:bodyPr wrap="square">
            <a:spAutoFit/>
          </a:bodyPr>
          <a:lstStyle/>
          <a:p>
            <a:pPr algn="ctr"/>
            <a:r>
              <a:rPr lang="de-DE" sz="1400" dirty="0" smtClean="0"/>
              <a:t>„</a:t>
            </a:r>
            <a:r>
              <a:rPr lang="de-DE" sz="1400" dirty="0"/>
              <a:t>Das Wort Gottes muss unsere Waffe sein – </a:t>
            </a:r>
            <a:endParaRPr lang="de-DE" sz="1400" dirty="0" smtClean="0"/>
          </a:p>
          <a:p>
            <a:pPr algn="ctr"/>
            <a:r>
              <a:rPr lang="de-DE" sz="1400" dirty="0" smtClean="0"/>
              <a:t>nicht </a:t>
            </a:r>
            <a:r>
              <a:rPr lang="de-DE" sz="1400" dirty="0"/>
              <a:t>mit Waffen dreinzuschlagen, sondern den Nächsten zu lieben und Frieden untereinander zu haben</a:t>
            </a:r>
            <a:r>
              <a:rPr lang="de-DE" sz="1400" dirty="0" smtClean="0"/>
              <a:t>.“</a:t>
            </a:r>
            <a:endParaRPr lang="de-DE" sz="1400" dirty="0"/>
          </a:p>
        </p:txBody>
      </p:sp>
      <p:sp>
        <p:nvSpPr>
          <p:cNvPr id="11" name="Rechteck 10"/>
          <p:cNvSpPr/>
          <p:nvPr/>
        </p:nvSpPr>
        <p:spPr>
          <a:xfrm>
            <a:off x="3994484" y="4069021"/>
            <a:ext cx="3344780" cy="2723823"/>
          </a:xfrm>
          <a:prstGeom prst="rect">
            <a:avLst/>
          </a:prstGeom>
          <a:solidFill>
            <a:srgbClr val="B3A28E"/>
          </a:solidFill>
        </p:spPr>
        <p:txBody>
          <a:bodyPr wrap="square">
            <a:spAutoFit/>
          </a:bodyPr>
          <a:lstStyle/>
          <a:p>
            <a:pPr algn="ctr"/>
            <a:r>
              <a:rPr lang="de-DE" b="1" dirty="0" smtClean="0">
                <a:latin typeface="Centaur" panose="02030504050205020304" pitchFamily="18" charset="0"/>
              </a:rPr>
              <a:t>Ihr Eintreten für </a:t>
            </a:r>
            <a:r>
              <a:rPr lang="de-DE" b="1" dirty="0">
                <a:latin typeface="Centaur" panose="02030504050205020304" pitchFamily="18" charset="0"/>
              </a:rPr>
              <a:t>die Reformation </a:t>
            </a:r>
            <a:r>
              <a:rPr lang="de-DE" b="1" dirty="0" smtClean="0">
                <a:latin typeface="Centaur" panose="02030504050205020304" pitchFamily="18" charset="0"/>
              </a:rPr>
              <a:t>hat viele Opfer von ihr gefordert</a:t>
            </a:r>
          </a:p>
          <a:p>
            <a:pPr algn="ctr"/>
            <a:endParaRPr lang="de-DE" sz="1500" b="1" dirty="0" smtClean="0">
              <a:latin typeface="Centaur" panose="02030504050205020304" pitchFamily="18" charset="0"/>
            </a:endParaRPr>
          </a:p>
          <a:p>
            <a:pPr algn="ctr"/>
            <a:r>
              <a:rPr lang="de-DE" sz="1500" dirty="0" smtClean="0">
                <a:latin typeface="Centaur" panose="02030504050205020304" pitchFamily="18" charset="0"/>
              </a:rPr>
              <a:t>Ihrem </a:t>
            </a:r>
            <a:r>
              <a:rPr lang="de-DE" sz="1500" dirty="0">
                <a:latin typeface="Centaur" panose="02030504050205020304" pitchFamily="18" charset="0"/>
              </a:rPr>
              <a:t>Gatten wurde 1524 das Amt genommen, die Familie geriet in Not, die Verwandtschaft trat scharf gegen sie auf. Diese Rückschläge konnten </a:t>
            </a:r>
            <a:r>
              <a:rPr lang="de-DE" sz="1500" dirty="0" err="1">
                <a:latin typeface="Centaur" panose="02030504050205020304" pitchFamily="18" charset="0"/>
              </a:rPr>
              <a:t>Argula</a:t>
            </a:r>
            <a:r>
              <a:rPr lang="de-DE" sz="1500" dirty="0">
                <a:latin typeface="Centaur" panose="02030504050205020304" pitchFamily="18" charset="0"/>
              </a:rPr>
              <a:t> nicht bezwingen. Luther nannte sie in einem Brief </a:t>
            </a:r>
            <a:r>
              <a:rPr lang="de-DE" sz="1500" b="1" dirty="0" smtClean="0">
                <a:latin typeface="Centaur" panose="02030504050205020304" pitchFamily="18" charset="0"/>
              </a:rPr>
              <a:t>„</a:t>
            </a:r>
            <a:r>
              <a:rPr lang="de-DE" sz="1500" b="1" dirty="0">
                <a:latin typeface="Centaur" panose="02030504050205020304" pitchFamily="18" charset="0"/>
              </a:rPr>
              <a:t>ein einzigartiges Werkzeug Christi“ </a:t>
            </a:r>
            <a:r>
              <a:rPr lang="de-DE" sz="1500" dirty="0">
                <a:latin typeface="Centaur" panose="02030504050205020304" pitchFamily="18" charset="0"/>
              </a:rPr>
              <a:t>und betonte, dass sie ihren großen Kampf mit Geist und christlichen Erkenntnis führe</a:t>
            </a:r>
            <a:r>
              <a:rPr lang="de-DE" sz="1500" dirty="0" smtClean="0">
                <a:latin typeface="Centaur" panose="02030504050205020304" pitchFamily="18" charset="0"/>
              </a:rPr>
              <a:t>.</a:t>
            </a:r>
            <a:endParaRPr lang="de-DE" sz="800" dirty="0" smtClean="0">
              <a:latin typeface="Centaur" panose="02030504050205020304" pitchFamily="18" charset="0"/>
            </a:endParaRPr>
          </a:p>
        </p:txBody>
      </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808" y="57072"/>
            <a:ext cx="1822775" cy="1735634"/>
          </a:xfrm>
          <a:prstGeom prst="rect">
            <a:avLst/>
          </a:prstGeom>
        </p:spPr>
      </p:pic>
      <p:sp>
        <p:nvSpPr>
          <p:cNvPr id="14" name="Rechteck 13"/>
          <p:cNvSpPr/>
          <p:nvPr/>
        </p:nvSpPr>
        <p:spPr>
          <a:xfrm>
            <a:off x="3994483" y="1195243"/>
            <a:ext cx="6212307" cy="2677656"/>
          </a:xfrm>
          <a:prstGeom prst="rect">
            <a:avLst/>
          </a:prstGeom>
          <a:solidFill>
            <a:srgbClr val="FF9190"/>
          </a:solidFill>
        </p:spPr>
        <p:txBody>
          <a:bodyPr wrap="square">
            <a:spAutoFit/>
          </a:bodyPr>
          <a:lstStyle/>
          <a:p>
            <a:pPr algn="ctr"/>
            <a:r>
              <a:rPr lang="de-DE" sz="1400" b="1" dirty="0">
                <a:latin typeface="Book Antiqua" panose="02040602050305030304" pitchFamily="18" charset="0"/>
              </a:rPr>
              <a:t>Das hatte es noch nie gegeben: Eine einzelne Frau fordert mit einem Brief die gesamte Gelehrtenschar der Universität Ingolstadt heraus: </a:t>
            </a:r>
            <a:endParaRPr lang="de-DE" sz="1400" b="1" dirty="0" smtClean="0">
              <a:latin typeface="Book Antiqua" panose="02040602050305030304" pitchFamily="18" charset="0"/>
            </a:endParaRPr>
          </a:p>
          <a:p>
            <a:pPr algn="ctr"/>
            <a:r>
              <a:rPr lang="de-DE" sz="1400" dirty="0" smtClean="0">
                <a:latin typeface="Book Antiqua" panose="02040602050305030304" pitchFamily="18" charset="0"/>
              </a:rPr>
              <a:t>Diese </a:t>
            </a:r>
            <a:r>
              <a:rPr lang="de-DE" sz="1400" dirty="0">
                <a:latin typeface="Book Antiqua" panose="02040602050305030304" pitchFamily="18" charset="0"/>
              </a:rPr>
              <a:t>möge doch mit ihr, </a:t>
            </a:r>
            <a:r>
              <a:rPr lang="de-DE" sz="1400" dirty="0" err="1">
                <a:latin typeface="Book Antiqua" panose="02040602050305030304" pitchFamily="18" charset="0"/>
              </a:rPr>
              <a:t>Argula</a:t>
            </a:r>
            <a:r>
              <a:rPr lang="de-DE" sz="1400" dirty="0">
                <a:latin typeface="Book Antiqua" panose="02040602050305030304" pitchFamily="18" charset="0"/>
              </a:rPr>
              <a:t> von </a:t>
            </a:r>
            <a:r>
              <a:rPr lang="de-DE" sz="1400" dirty="0" err="1">
                <a:latin typeface="Book Antiqua" panose="02040602050305030304" pitchFamily="18" charset="0"/>
              </a:rPr>
              <a:t>Grumbach</a:t>
            </a:r>
            <a:r>
              <a:rPr lang="de-DE" sz="1400" dirty="0">
                <a:latin typeface="Book Antiqua" panose="02040602050305030304" pitchFamily="18" charset="0"/>
              </a:rPr>
              <a:t>, öffentlich die Auslegung der Heiligen Schrift disputieren. Während sich die Professorenschaft angesichts dieser Dreistigkeit die Augen reibt, </a:t>
            </a:r>
            <a:r>
              <a:rPr lang="de-DE" sz="1400" dirty="0" smtClean="0">
                <a:latin typeface="Book Antiqua" panose="02040602050305030304" pitchFamily="18" charset="0"/>
              </a:rPr>
              <a:t>weiß </a:t>
            </a:r>
            <a:r>
              <a:rPr lang="de-DE" sz="1400" dirty="0">
                <a:latin typeface="Book Antiqua" panose="02040602050305030304" pitchFamily="18" charset="0"/>
              </a:rPr>
              <a:t>die Absenderin sehr genau, was sie will: nämlich mit theologischen Argumenten zu einer Lösung im Fall </a:t>
            </a:r>
            <a:r>
              <a:rPr lang="de-DE" sz="1400" dirty="0" smtClean="0">
                <a:latin typeface="Book Antiqua" panose="02040602050305030304" pitchFamily="18" charset="0"/>
              </a:rPr>
              <a:t>eines jungen </a:t>
            </a:r>
            <a:r>
              <a:rPr lang="de-DE" sz="1400" dirty="0" err="1" smtClean="0">
                <a:latin typeface="Book Antiqua" panose="02040602050305030304" pitchFamily="18" charset="0"/>
              </a:rPr>
              <a:t>Lutheränhängers</a:t>
            </a:r>
            <a:r>
              <a:rPr lang="de-DE" sz="1400" dirty="0" smtClean="0">
                <a:latin typeface="Book Antiqua" panose="02040602050305030304" pitchFamily="18" charset="0"/>
              </a:rPr>
              <a:t>, </a:t>
            </a:r>
            <a:r>
              <a:rPr lang="de-DE" sz="1400" dirty="0">
                <a:latin typeface="Book Antiqua" panose="02040602050305030304" pitchFamily="18" charset="0"/>
              </a:rPr>
              <a:t>und damit letztlich zur Sache der Reformation beitragen. Selbstbewusst schließt sie denn auch ihren Brief mit den Worten „Ich habe euch kein Frauengeschwätz geschrieben, sondern das Wort Gottes als ein Glied der christlichen Kirche.“ Nur eine einzige Bedingung stellt sie: Das Gespräch möge auf Deutsch stattfinden, denn Latein, die damals gängige Universitätssprache, beherrscht sie nicht.</a:t>
            </a:r>
          </a:p>
        </p:txBody>
      </p:sp>
    </p:spTree>
    <p:extLst>
      <p:ext uri="{BB962C8B-B14F-4D97-AF65-F5344CB8AC3E}">
        <p14:creationId xmlns:p14="http://schemas.microsoft.com/office/powerpoint/2010/main" val="3398917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76337" cy="3317507"/>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7018" y="0"/>
            <a:ext cx="2466975" cy="1847850"/>
          </a:xfrm>
          <a:prstGeom prst="rect">
            <a:avLst/>
          </a:prstGeom>
        </p:spPr>
      </p:pic>
      <p:sp>
        <p:nvSpPr>
          <p:cNvPr id="4" name="Rechteck 3"/>
          <p:cNvSpPr/>
          <p:nvPr/>
        </p:nvSpPr>
        <p:spPr>
          <a:xfrm>
            <a:off x="9742006" y="1919780"/>
            <a:ext cx="2236997" cy="800219"/>
          </a:xfrm>
          <a:prstGeom prst="rect">
            <a:avLst/>
          </a:prstGeom>
          <a:solidFill>
            <a:srgbClr val="D28671"/>
          </a:solidFill>
        </p:spPr>
        <p:txBody>
          <a:bodyPr wrap="square">
            <a:spAutoFit/>
          </a:bodyPr>
          <a:lstStyle/>
          <a:p>
            <a:pPr algn="ctr"/>
            <a:r>
              <a:rPr lang="de-DE" sz="1600" b="1" dirty="0" smtClean="0"/>
              <a:t>Chefin eines ganzen Spionagenetzwerks </a:t>
            </a:r>
          </a:p>
          <a:p>
            <a:endParaRPr lang="de-DE" sz="1400" dirty="0" smtClean="0"/>
          </a:p>
        </p:txBody>
      </p:sp>
      <p:sp>
        <p:nvSpPr>
          <p:cNvPr id="6" name="Textfeld 5"/>
          <p:cNvSpPr txBox="1"/>
          <p:nvPr/>
        </p:nvSpPr>
        <p:spPr>
          <a:xfrm>
            <a:off x="3260559" y="177041"/>
            <a:ext cx="6366460" cy="400110"/>
          </a:xfrm>
          <a:prstGeom prst="rect">
            <a:avLst/>
          </a:prstGeom>
          <a:solidFill>
            <a:srgbClr val="D599B9"/>
          </a:solidFill>
        </p:spPr>
        <p:txBody>
          <a:bodyPr wrap="square" rtlCol="0">
            <a:spAutoFit/>
          </a:bodyPr>
          <a:lstStyle/>
          <a:p>
            <a:pPr algn="ctr"/>
            <a:r>
              <a:rPr lang="de-DE" sz="2000" dirty="0" smtClean="0">
                <a:latin typeface="AR ESSENCE" panose="02000000000000000000" pitchFamily="2" charset="0"/>
              </a:rPr>
              <a:t>Herzogin Elisabeth von Rochlitz: „Ich leg kein Blatt vors Maul“ </a:t>
            </a:r>
            <a:endParaRPr lang="de-DE" sz="2000" dirty="0">
              <a:latin typeface="AR ESSENCE" panose="02000000000000000000" pitchFamily="2" charset="0"/>
            </a:endParaRPr>
          </a:p>
        </p:txBody>
      </p:sp>
      <p:sp>
        <p:nvSpPr>
          <p:cNvPr id="7" name="Rechteck 6"/>
          <p:cNvSpPr/>
          <p:nvPr/>
        </p:nvSpPr>
        <p:spPr>
          <a:xfrm>
            <a:off x="0" y="4122234"/>
            <a:ext cx="3176338" cy="1654299"/>
          </a:xfrm>
          <a:prstGeom prst="rect">
            <a:avLst/>
          </a:prstGeom>
          <a:solidFill>
            <a:srgbClr val="BA9559"/>
          </a:solidFill>
        </p:spPr>
        <p:txBody>
          <a:bodyPr wrap="square">
            <a:spAutoFit/>
          </a:bodyPr>
          <a:lstStyle/>
          <a:p>
            <a:pPr algn="ctr"/>
            <a:r>
              <a:rPr lang="de-DE" sz="1450" dirty="0">
                <a:latin typeface="Garamond" panose="02020404030301010803" pitchFamily="18" charset="0"/>
              </a:rPr>
              <a:t>1546: Das kleine Fürstentum Rochlitz ist die Zentrale des protestantischen Widerstandes. Chefin der Zentrale ist eine Frau. Herzogin Elisabeth ist </a:t>
            </a:r>
            <a:r>
              <a:rPr lang="de-DE" sz="1450" b="1" dirty="0">
                <a:latin typeface="Garamond" panose="02020404030301010803" pitchFamily="18" charset="0"/>
              </a:rPr>
              <a:t>die einzige Frau im Schmalkaldischen Bund der evangelischen Fürsten</a:t>
            </a:r>
            <a:r>
              <a:rPr lang="de-DE" sz="1450" dirty="0">
                <a:latin typeface="Garamond" panose="02020404030301010803" pitchFamily="18" charset="0"/>
              </a:rPr>
              <a:t> gegen den Kaiser. </a:t>
            </a:r>
          </a:p>
        </p:txBody>
      </p:sp>
      <p:sp>
        <p:nvSpPr>
          <p:cNvPr id="8" name="Rechteck 7"/>
          <p:cNvSpPr/>
          <p:nvPr/>
        </p:nvSpPr>
        <p:spPr>
          <a:xfrm>
            <a:off x="3260560" y="724465"/>
            <a:ext cx="6366458" cy="2431435"/>
          </a:xfrm>
          <a:prstGeom prst="rect">
            <a:avLst/>
          </a:prstGeom>
          <a:solidFill>
            <a:schemeClr val="accent4">
              <a:lumMod val="60000"/>
              <a:lumOff val="40000"/>
            </a:schemeClr>
          </a:solidFill>
        </p:spPr>
        <p:txBody>
          <a:bodyPr wrap="square">
            <a:spAutoFit/>
          </a:bodyPr>
          <a:lstStyle/>
          <a:p>
            <a:pPr lvl="0"/>
            <a:endParaRPr lang="de-DE" sz="300" dirty="0">
              <a:solidFill>
                <a:prstClr val="black"/>
              </a:solidFill>
            </a:endParaRPr>
          </a:p>
          <a:p>
            <a:pPr lvl="0"/>
            <a:r>
              <a:rPr lang="de-DE" sz="1400" dirty="0" smtClean="0">
                <a:solidFill>
                  <a:prstClr val="black"/>
                </a:solidFill>
              </a:rPr>
              <a:t>Elisabeth </a:t>
            </a:r>
            <a:r>
              <a:rPr lang="de-DE" sz="1400" dirty="0">
                <a:solidFill>
                  <a:prstClr val="black"/>
                </a:solidFill>
              </a:rPr>
              <a:t>von Rochlitz </a:t>
            </a:r>
            <a:r>
              <a:rPr lang="de-DE" sz="1400" dirty="0" smtClean="0">
                <a:solidFill>
                  <a:prstClr val="black"/>
                </a:solidFill>
              </a:rPr>
              <a:t>(1</a:t>
            </a:r>
            <a:r>
              <a:rPr lang="de-DE" sz="1400" dirty="0" smtClean="0"/>
              <a:t>502-1557) </a:t>
            </a:r>
            <a:r>
              <a:rPr lang="de-DE" sz="1400" dirty="0" smtClean="0">
                <a:solidFill>
                  <a:prstClr val="black"/>
                </a:solidFill>
              </a:rPr>
              <a:t>war </a:t>
            </a:r>
            <a:r>
              <a:rPr lang="de-DE" sz="1400" dirty="0">
                <a:solidFill>
                  <a:prstClr val="black"/>
                </a:solidFill>
              </a:rPr>
              <a:t>von Jugend an überzeugte Lutheranerin: Schon am katholischen Dresdner Hof ihres Schwiegervaters kämpft sie für die Reformation, verweigerte das Abendmahl und lehnte die Vormundschaft ihres Ehemannes ab. "Ich leg kein Blatt vors Maul", lautet ihre Selbstbeschreibung. </a:t>
            </a:r>
          </a:p>
          <a:p>
            <a:pPr lvl="0"/>
            <a:r>
              <a:rPr lang="de-DE" sz="1400" dirty="0">
                <a:solidFill>
                  <a:prstClr val="black"/>
                </a:solidFill>
              </a:rPr>
              <a:t>Als sie mit 35 Jahren Witwe wird, erstreitet sie sich das Fürstentum Rochlitz und herrscht dort selbstbestimmt. Sie führt die Reformation ein, gewährt aber allen Bürgern Religionsfreiheit.</a:t>
            </a:r>
          </a:p>
          <a:p>
            <a:pPr lvl="0"/>
            <a:r>
              <a:rPr lang="de-DE" sz="1600" dirty="0">
                <a:solidFill>
                  <a:prstClr val="black"/>
                </a:solidFill>
                <a:latin typeface="AR ESSENCE" panose="02000000000000000000" pitchFamily="2" charset="0"/>
              </a:rPr>
              <a:t>Evangelische, Katholische und </a:t>
            </a:r>
            <a:r>
              <a:rPr lang="de-DE" sz="1600" dirty="0" smtClean="0">
                <a:solidFill>
                  <a:prstClr val="black"/>
                </a:solidFill>
                <a:latin typeface="AR ESSENCE" panose="02000000000000000000" pitchFamily="2" charset="0"/>
              </a:rPr>
              <a:t>Juden leben </a:t>
            </a:r>
            <a:r>
              <a:rPr lang="de-DE" sz="1600" dirty="0">
                <a:solidFill>
                  <a:prstClr val="black"/>
                </a:solidFill>
                <a:latin typeface="AR ESSENCE" panose="02000000000000000000" pitchFamily="2" charset="0"/>
              </a:rPr>
              <a:t>unter ihrer Regierung friedlich und anerkannt zusammen – ein ökumenisches Paradies im vom Religionsstreit erschütterten deutschen Reich</a:t>
            </a:r>
            <a:r>
              <a:rPr lang="de-DE" sz="1600" dirty="0" smtClean="0">
                <a:solidFill>
                  <a:prstClr val="black"/>
                </a:solidFill>
                <a:latin typeface="AR ESSENCE" panose="02000000000000000000" pitchFamily="2" charset="0"/>
              </a:rPr>
              <a:t>.</a:t>
            </a:r>
            <a:r>
              <a:rPr lang="de-DE" sz="1600" dirty="0">
                <a:solidFill>
                  <a:prstClr val="black"/>
                </a:solidFill>
                <a:latin typeface="AR ESSENCE" panose="02000000000000000000" pitchFamily="2" charset="0"/>
              </a:rPr>
              <a:t/>
            </a:r>
            <a:br>
              <a:rPr lang="de-DE" sz="1600" dirty="0">
                <a:solidFill>
                  <a:prstClr val="black"/>
                </a:solidFill>
                <a:latin typeface="AR ESSENCE" panose="02000000000000000000" pitchFamily="2" charset="0"/>
              </a:rPr>
            </a:br>
            <a:endParaRPr lang="de-DE" sz="300" dirty="0" smtClean="0">
              <a:solidFill>
                <a:prstClr val="black"/>
              </a:solidFill>
              <a:latin typeface="AR ESSENCE" panose="02000000000000000000" pitchFamily="2" charset="0"/>
            </a:endParaRPr>
          </a:p>
        </p:txBody>
      </p:sp>
      <p:sp>
        <p:nvSpPr>
          <p:cNvPr id="9" name="Rechteck 8"/>
          <p:cNvSpPr/>
          <p:nvPr/>
        </p:nvSpPr>
        <p:spPr>
          <a:xfrm>
            <a:off x="0" y="3383607"/>
            <a:ext cx="3176337" cy="646331"/>
          </a:xfrm>
          <a:prstGeom prst="rect">
            <a:avLst/>
          </a:prstGeom>
          <a:solidFill>
            <a:srgbClr val="E5C1D6"/>
          </a:solidFill>
        </p:spPr>
        <p:txBody>
          <a:bodyPr wrap="square">
            <a:spAutoFit/>
          </a:bodyPr>
          <a:lstStyle/>
          <a:p>
            <a:pPr algn="ctr"/>
            <a:r>
              <a:rPr lang="de-DE" sz="1200" b="1" dirty="0" smtClean="0"/>
              <a:t>Hier eine gute Doku über sie: </a:t>
            </a:r>
            <a:r>
              <a:rPr lang="de-DE" sz="1200" dirty="0" smtClean="0"/>
              <a:t>http://www.mdr.de/reformation500/video-57490_zc-0d15b43b_zs-2f2ad60b.html</a:t>
            </a:r>
            <a:endParaRPr lang="de-DE" sz="1200" dirty="0"/>
          </a:p>
        </p:txBody>
      </p:sp>
      <p:sp>
        <p:nvSpPr>
          <p:cNvPr id="10" name="Textfeld 9"/>
          <p:cNvSpPr txBox="1"/>
          <p:nvPr/>
        </p:nvSpPr>
        <p:spPr>
          <a:xfrm>
            <a:off x="0" y="6182234"/>
            <a:ext cx="9627017" cy="646331"/>
          </a:xfrm>
          <a:prstGeom prst="rect">
            <a:avLst/>
          </a:prstGeom>
          <a:solidFill>
            <a:srgbClr val="D599B9"/>
          </a:solidFill>
        </p:spPr>
        <p:txBody>
          <a:bodyPr wrap="square" rtlCol="0">
            <a:spAutoFit/>
          </a:bodyPr>
          <a:lstStyle/>
          <a:p>
            <a:r>
              <a:rPr lang="de-DE" sz="1200" dirty="0" smtClean="0">
                <a:latin typeface="Lucida Calligraphy" panose="03010101010101010101" pitchFamily="66" charset="0"/>
              </a:rPr>
              <a:t>2000 ihrer Briefe sind noch immer erhalten. Es waren unzählige mehr, die sie diktierte oder selber schrieb.  Immer in der Hoffnung, dass ihre Kundschafter nicht entdeckt, und ihre Boten nicht abgefangen werden. Ihre Nachrichten sind so brisant, und Ihrer Arbeit so gefährlich (Hochverrat!!), dass sie eine </a:t>
            </a:r>
            <a:r>
              <a:rPr lang="de-DE" sz="1200" b="1" dirty="0" smtClean="0">
                <a:latin typeface="Lucida Calligraphy" panose="03010101010101010101" pitchFamily="66" charset="0"/>
              </a:rPr>
              <a:t>eigene Geheimschrift</a:t>
            </a:r>
            <a:r>
              <a:rPr lang="de-DE" sz="1200" dirty="0" smtClean="0">
                <a:latin typeface="Lucida Calligraphy" panose="03010101010101010101" pitchFamily="66" charset="0"/>
              </a:rPr>
              <a:t> entwickelt.   </a:t>
            </a:r>
            <a:endParaRPr lang="de-DE" sz="1200" dirty="0">
              <a:latin typeface="Lucida Calligraphy" panose="03010101010101010101" pitchFamily="66" charset="0"/>
            </a:endParaRPr>
          </a:p>
        </p:txBody>
      </p:sp>
      <p:sp>
        <p:nvSpPr>
          <p:cNvPr id="11" name="Rechteck 10"/>
          <p:cNvSpPr/>
          <p:nvPr/>
        </p:nvSpPr>
        <p:spPr>
          <a:xfrm>
            <a:off x="5641086" y="3300641"/>
            <a:ext cx="4002380" cy="2739211"/>
          </a:xfrm>
          <a:prstGeom prst="rect">
            <a:avLst/>
          </a:prstGeom>
          <a:solidFill>
            <a:srgbClr val="A98F7C"/>
          </a:solidFill>
        </p:spPr>
        <p:txBody>
          <a:bodyPr wrap="square">
            <a:spAutoFit/>
          </a:bodyPr>
          <a:lstStyle/>
          <a:p>
            <a:pPr lvl="0" algn="ctr"/>
            <a:r>
              <a:rPr lang="de-DE" b="1" dirty="0" smtClean="0">
                <a:solidFill>
                  <a:prstClr val="black"/>
                </a:solidFill>
                <a:latin typeface="Colonna MT" panose="04020805060202030203" pitchFamily="82" charset="0"/>
              </a:rPr>
              <a:t>Ihr Verrat wird entdeckt </a:t>
            </a:r>
          </a:p>
          <a:p>
            <a:pPr lvl="0" algn="ctr"/>
            <a:r>
              <a:rPr lang="de-DE" sz="1400" dirty="0" smtClean="0">
                <a:solidFill>
                  <a:prstClr val="black"/>
                </a:solidFill>
                <a:latin typeface="Colonna MT" panose="04020805060202030203" pitchFamily="82" charset="0"/>
              </a:rPr>
              <a:t>Und wird selber </a:t>
            </a:r>
            <a:r>
              <a:rPr lang="de-DE" sz="1400" dirty="0">
                <a:solidFill>
                  <a:prstClr val="black"/>
                </a:solidFill>
                <a:latin typeface="Colonna MT" panose="04020805060202030203" pitchFamily="82" charset="0"/>
              </a:rPr>
              <a:t>zum </a:t>
            </a:r>
            <a:r>
              <a:rPr lang="de-DE" sz="1400" dirty="0" smtClean="0">
                <a:solidFill>
                  <a:prstClr val="black"/>
                </a:solidFill>
                <a:latin typeface="Colonna MT" panose="04020805060202030203" pitchFamily="82" charset="0"/>
              </a:rPr>
              <a:t>Angriffsziel. </a:t>
            </a:r>
            <a:r>
              <a:rPr lang="de-DE" sz="1400" dirty="0">
                <a:solidFill>
                  <a:prstClr val="black"/>
                </a:solidFill>
                <a:latin typeface="Colonna MT" panose="04020805060202030203" pitchFamily="82" charset="0"/>
              </a:rPr>
              <a:t>Rochlitz wird </a:t>
            </a:r>
            <a:r>
              <a:rPr lang="de-DE" sz="1400" dirty="0" smtClean="0">
                <a:solidFill>
                  <a:prstClr val="black"/>
                </a:solidFill>
                <a:latin typeface="Colonna MT" panose="04020805060202030203" pitchFamily="82" charset="0"/>
              </a:rPr>
              <a:t>belagert und Elisabeth muss fliehen. Ihre verbündeten bekommen keine ihrer wertvollen Nachrichten mehr. So geschieht es, dass ein Überraschungsangriff von </a:t>
            </a:r>
          </a:p>
          <a:p>
            <a:pPr lvl="0" algn="ctr"/>
            <a:r>
              <a:rPr lang="de-DE" sz="1400" dirty="0" smtClean="0">
                <a:solidFill>
                  <a:prstClr val="black"/>
                </a:solidFill>
                <a:latin typeface="Colonna MT" panose="04020805060202030203" pitchFamily="82" charset="0"/>
              </a:rPr>
              <a:t>Kaiser Karl V die Protestantischen Truppen schlägt. Die „Altgläubigen“ haben die Oberhand zurück, bis 6 Jahre später Elisabeths Neffe, Moritz Kurfürst von Sachsen, in einem Fürstenkrieg gegen den Kaiser erreicht, dass der Protestantismus reichsrechtlich anerkannt wird.  </a:t>
            </a:r>
          </a:p>
        </p:txBody>
      </p:sp>
      <p:sp>
        <p:nvSpPr>
          <p:cNvPr id="12" name="Rechteck 11"/>
          <p:cNvSpPr/>
          <p:nvPr/>
        </p:nvSpPr>
        <p:spPr>
          <a:xfrm>
            <a:off x="9750463" y="2447059"/>
            <a:ext cx="2236997" cy="4401205"/>
          </a:xfrm>
          <a:prstGeom prst="rect">
            <a:avLst/>
          </a:prstGeom>
          <a:solidFill>
            <a:srgbClr val="D28671"/>
          </a:solidFill>
        </p:spPr>
        <p:txBody>
          <a:bodyPr wrap="square">
            <a:spAutoFit/>
          </a:bodyPr>
          <a:lstStyle/>
          <a:p>
            <a:pPr lvl="0" algn="ctr"/>
            <a:r>
              <a:rPr lang="de-DE" sz="1400" dirty="0">
                <a:solidFill>
                  <a:prstClr val="black"/>
                </a:solidFill>
              </a:rPr>
              <a:t>Ihre wichtigen Nachrichten an die Verbündeten: Größe und Marschrichtung der  feindlichen Truppen, Welche Waffen und wie viele, Zustand der Truppe, Vorräte, Verpflegung. </a:t>
            </a:r>
            <a:endParaRPr lang="de-DE" sz="1400" dirty="0" smtClean="0">
              <a:solidFill>
                <a:prstClr val="black"/>
              </a:solidFill>
            </a:endParaRPr>
          </a:p>
          <a:p>
            <a:pPr lvl="0" algn="ctr"/>
            <a:r>
              <a:rPr lang="de-DE" sz="1400" dirty="0" smtClean="0">
                <a:solidFill>
                  <a:prstClr val="black"/>
                </a:solidFill>
              </a:rPr>
              <a:t>Von </a:t>
            </a:r>
            <a:r>
              <a:rPr lang="de-DE" sz="1400" dirty="0">
                <a:solidFill>
                  <a:prstClr val="black"/>
                </a:solidFill>
              </a:rPr>
              <a:t>ihrem Witwenbesitz Rochlitz aus steuert sie </a:t>
            </a:r>
            <a:r>
              <a:rPr lang="de-DE" sz="1400" dirty="0" smtClean="0">
                <a:solidFill>
                  <a:prstClr val="black"/>
                </a:solidFill>
              </a:rPr>
              <a:t>auch die </a:t>
            </a:r>
            <a:r>
              <a:rPr lang="de-DE" sz="1400" dirty="0">
                <a:solidFill>
                  <a:prstClr val="black"/>
                </a:solidFill>
              </a:rPr>
              <a:t>Aktivitäten und Verhandlungen zwischen den Parteien. Sie vermittelt, sie spioniert, sie deeskaliert, denn sie will den Glaubenskrieg verhindern. Aber der Schmalkaldische Krieg zwischen den Protestanten und den Truppen des Kaisers lässt sich nicht aufhalten. </a:t>
            </a:r>
          </a:p>
        </p:txBody>
      </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782" y="3312674"/>
            <a:ext cx="2201409" cy="2727178"/>
          </a:xfrm>
          <a:prstGeom prst="rect">
            <a:avLst/>
          </a:prstGeom>
        </p:spPr>
      </p:pic>
      <p:sp>
        <p:nvSpPr>
          <p:cNvPr id="14" name="Textfeld 13"/>
          <p:cNvSpPr txBox="1"/>
          <p:nvPr/>
        </p:nvSpPr>
        <p:spPr>
          <a:xfrm>
            <a:off x="0" y="5885964"/>
            <a:ext cx="3159887" cy="307777"/>
          </a:xfrm>
          <a:prstGeom prst="rect">
            <a:avLst/>
          </a:prstGeom>
          <a:solidFill>
            <a:srgbClr val="D599B9"/>
          </a:solidFill>
        </p:spPr>
        <p:txBody>
          <a:bodyPr wrap="square" rtlCol="0">
            <a:spAutoFit/>
          </a:bodyPr>
          <a:lstStyle/>
          <a:p>
            <a:r>
              <a:rPr lang="de-DE" sz="1400" b="1" dirty="0">
                <a:latin typeface="Lucida Calligraphy" panose="03010101010101010101" pitchFamily="66" charset="0"/>
              </a:rPr>
              <a:t>Spionagearbeit anno </a:t>
            </a:r>
            <a:r>
              <a:rPr lang="de-DE" sz="1400" b="1" dirty="0" smtClean="0">
                <a:latin typeface="Lucida Calligraphy" panose="03010101010101010101" pitchFamily="66" charset="0"/>
              </a:rPr>
              <a:t>1546</a:t>
            </a:r>
          </a:p>
        </p:txBody>
      </p:sp>
    </p:spTree>
    <p:extLst>
      <p:ext uri="{BB962C8B-B14F-4D97-AF65-F5344CB8AC3E}">
        <p14:creationId xmlns:p14="http://schemas.microsoft.com/office/powerpoint/2010/main" val="3761625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91322" y="1187713"/>
            <a:ext cx="6448927" cy="1477328"/>
          </a:xfrm>
          <a:prstGeom prst="rect">
            <a:avLst/>
          </a:prstGeom>
          <a:solidFill>
            <a:srgbClr val="188D70"/>
          </a:solidFill>
        </p:spPr>
        <p:txBody>
          <a:bodyPr wrap="square" rtlCol="0">
            <a:spAutoFit/>
          </a:bodyPr>
          <a:lstStyle/>
          <a:p>
            <a:pPr algn="ctr"/>
            <a:r>
              <a:rPr lang="de-DE" dirty="0" smtClean="0">
                <a:latin typeface="Bodoni MT" panose="02070603080606020203" pitchFamily="18" charset="0"/>
              </a:rPr>
              <a:t>Luthers </a:t>
            </a:r>
            <a:r>
              <a:rPr lang="de-DE" dirty="0">
                <a:latin typeface="Bodoni MT" panose="02070603080606020203" pitchFamily="18" charset="0"/>
              </a:rPr>
              <a:t>B</a:t>
            </a:r>
            <a:r>
              <a:rPr lang="de-DE" dirty="0" smtClean="0">
                <a:latin typeface="Bodoni MT" panose="02070603080606020203" pitchFamily="18" charset="0"/>
              </a:rPr>
              <a:t>otschaft: </a:t>
            </a:r>
            <a:endParaRPr lang="de-DE" dirty="0" smtClean="0">
              <a:latin typeface="Bodoni MT" panose="02070603080606020203" pitchFamily="18" charset="0"/>
            </a:endParaRPr>
          </a:p>
          <a:p>
            <a:pPr algn="ctr"/>
            <a:r>
              <a:rPr lang="de-DE" dirty="0" smtClean="0">
                <a:latin typeface="Bodoni MT" panose="02070603080606020203" pitchFamily="18" charset="0"/>
              </a:rPr>
              <a:t>Vor </a:t>
            </a:r>
            <a:r>
              <a:rPr lang="de-DE" dirty="0">
                <a:latin typeface="Bodoni MT" panose="02070603080606020203" pitchFamily="18" charset="0"/>
              </a:rPr>
              <a:t>Gott sind alle Menschen gleich. Ein Bischof ist nicht größer als ein Bauer. </a:t>
            </a:r>
            <a:r>
              <a:rPr lang="de-DE" dirty="0" smtClean="0">
                <a:latin typeface="Bodoni MT" panose="02070603080606020203" pitchFamily="18" charset="0"/>
              </a:rPr>
              <a:t>Jeder, der getauft ist </a:t>
            </a:r>
            <a:r>
              <a:rPr lang="de-DE" dirty="0">
                <a:latin typeface="Bodoni MT" panose="02070603080606020203" pitchFamily="18" charset="0"/>
              </a:rPr>
              <a:t>darf von Gottes Liebe </a:t>
            </a:r>
            <a:r>
              <a:rPr lang="de-DE" dirty="0" smtClean="0">
                <a:latin typeface="Bodoni MT" panose="02070603080606020203" pitchFamily="18" charset="0"/>
              </a:rPr>
              <a:t>erzählen, also predigen.  </a:t>
            </a:r>
            <a:endParaRPr lang="de-DE" dirty="0" smtClean="0">
              <a:latin typeface="Bodoni MT" panose="02070603080606020203" pitchFamily="18" charset="0"/>
            </a:endParaRPr>
          </a:p>
          <a:p>
            <a:pPr algn="ctr"/>
            <a:endParaRPr lang="de-DE" dirty="0">
              <a:latin typeface="Bodoni MT" panose="02070603080606020203" pitchFamily="18" charset="0"/>
            </a:endParaRPr>
          </a:p>
        </p:txBody>
      </p:sp>
      <p:sp>
        <p:nvSpPr>
          <p:cNvPr id="3" name="Rechteck 2"/>
          <p:cNvSpPr/>
          <p:nvPr/>
        </p:nvSpPr>
        <p:spPr>
          <a:xfrm>
            <a:off x="2791322" y="2729949"/>
            <a:ext cx="6448927" cy="1384995"/>
          </a:xfrm>
          <a:prstGeom prst="rect">
            <a:avLst/>
          </a:prstGeom>
          <a:solidFill>
            <a:srgbClr val="6C8E82"/>
          </a:solidFill>
        </p:spPr>
        <p:txBody>
          <a:bodyPr wrap="square">
            <a:spAutoFit/>
          </a:bodyPr>
          <a:lstStyle/>
          <a:p>
            <a:pPr algn="ctr"/>
            <a:r>
              <a:rPr lang="de-DE" dirty="0" smtClean="0">
                <a:latin typeface="Garamond" panose="02020404030301010803" pitchFamily="18" charset="0"/>
              </a:rPr>
              <a:t>Diese Botschaft </a:t>
            </a:r>
            <a:r>
              <a:rPr lang="de-DE" dirty="0" smtClean="0">
                <a:latin typeface="Garamond" panose="02020404030301010803" pitchFamily="18" charset="0"/>
              </a:rPr>
              <a:t>hat, </a:t>
            </a:r>
            <a:r>
              <a:rPr lang="de-DE" dirty="0" smtClean="0">
                <a:latin typeface="Garamond" panose="02020404030301010803" pitchFamily="18" charset="0"/>
              </a:rPr>
              <a:t>gerade </a:t>
            </a:r>
            <a:r>
              <a:rPr lang="de-DE" dirty="0" smtClean="0">
                <a:latin typeface="Garamond" panose="02020404030301010803" pitchFamily="18" charset="0"/>
              </a:rPr>
              <a:t>im Beginn </a:t>
            </a:r>
            <a:r>
              <a:rPr lang="de-DE" dirty="0" smtClean="0">
                <a:latin typeface="Garamond" panose="02020404030301010803" pitchFamily="18" charset="0"/>
              </a:rPr>
              <a:t>der </a:t>
            </a:r>
            <a:r>
              <a:rPr lang="de-DE" dirty="0" smtClean="0">
                <a:latin typeface="Garamond" panose="02020404030301010803" pitchFamily="18" charset="0"/>
              </a:rPr>
              <a:t>Reformation, </a:t>
            </a:r>
            <a:r>
              <a:rPr lang="de-DE" dirty="0" smtClean="0">
                <a:latin typeface="Garamond" panose="02020404030301010803" pitchFamily="18" charset="0"/>
              </a:rPr>
              <a:t>den Frauen ermöglicht das Wort zu ergreifen. </a:t>
            </a:r>
          </a:p>
          <a:p>
            <a:r>
              <a:rPr lang="de-DE" dirty="0" smtClean="0">
                <a:latin typeface="Garamond" panose="02020404030301010803" pitchFamily="18" charset="0"/>
              </a:rPr>
              <a:t>Diese </a:t>
            </a:r>
            <a:r>
              <a:rPr lang="de-DE" dirty="0">
                <a:latin typeface="Garamond" panose="02020404030301010803" pitchFamily="18" charset="0"/>
              </a:rPr>
              <a:t>Ermächtigung </a:t>
            </a:r>
            <a:r>
              <a:rPr lang="de-DE" dirty="0" smtClean="0">
                <a:latin typeface="Garamond" panose="02020404030301010803" pitchFamily="18" charset="0"/>
              </a:rPr>
              <a:t>haben die </a:t>
            </a:r>
            <a:r>
              <a:rPr lang="de-DE" dirty="0">
                <a:latin typeface="Garamond" panose="02020404030301010803" pitchFamily="18" charset="0"/>
              </a:rPr>
              <a:t>Frauen </a:t>
            </a:r>
            <a:r>
              <a:rPr lang="de-DE" dirty="0" smtClean="0">
                <a:latin typeface="Garamond" panose="02020404030301010803" pitchFamily="18" charset="0"/>
              </a:rPr>
              <a:t>sich aber selbst erarbeitet.</a:t>
            </a:r>
          </a:p>
          <a:p>
            <a:pPr algn="ctr"/>
            <a:r>
              <a:rPr lang="de-DE" dirty="0">
                <a:latin typeface="Garamond" panose="02020404030301010803" pitchFamily="18" charset="0"/>
              </a:rPr>
              <a:t>Mit Gleichberechtigung hatte Luther garantiert nichts zu tun</a:t>
            </a:r>
            <a:r>
              <a:rPr lang="de-DE" dirty="0" smtClean="0">
                <a:latin typeface="Garamond" panose="02020404030301010803" pitchFamily="18" charset="0"/>
              </a:rPr>
              <a:t>.</a:t>
            </a:r>
          </a:p>
          <a:p>
            <a:pPr algn="ctr"/>
            <a:r>
              <a:rPr lang="de-DE" sz="1200" dirty="0" smtClean="0">
                <a:latin typeface="Garamond" panose="02020404030301010803" pitchFamily="18" charset="0"/>
              </a:rPr>
              <a:t>(aus einem Interview mit Kristina </a:t>
            </a:r>
            <a:r>
              <a:rPr lang="de-DE" sz="1200" dirty="0" err="1" smtClean="0">
                <a:latin typeface="Garamond" panose="02020404030301010803" pitchFamily="18" charset="0"/>
              </a:rPr>
              <a:t>Dronsch</a:t>
            </a:r>
            <a:r>
              <a:rPr lang="de-DE" sz="1200" dirty="0" smtClean="0">
                <a:latin typeface="Garamond" panose="02020404030301010803" pitchFamily="18" charset="0"/>
              </a:rPr>
              <a:t> auf Deutschlandfunk-Kultur)</a:t>
            </a:r>
            <a:endParaRPr lang="de-DE" sz="1200" dirty="0">
              <a:latin typeface="Garamond" panose="02020404030301010803" pitchFamily="18" charset="0"/>
            </a:endParaRPr>
          </a:p>
        </p:txBody>
      </p:sp>
      <p:sp>
        <p:nvSpPr>
          <p:cNvPr id="4" name="Textfeld 3"/>
          <p:cNvSpPr txBox="1"/>
          <p:nvPr/>
        </p:nvSpPr>
        <p:spPr>
          <a:xfrm>
            <a:off x="2791325" y="107142"/>
            <a:ext cx="6448927" cy="1015663"/>
          </a:xfrm>
          <a:prstGeom prst="rect">
            <a:avLst/>
          </a:prstGeom>
          <a:solidFill>
            <a:srgbClr val="FFE48F"/>
          </a:solidFill>
        </p:spPr>
        <p:txBody>
          <a:bodyPr wrap="square" rtlCol="0">
            <a:spAutoFit/>
          </a:bodyPr>
          <a:lstStyle/>
          <a:p>
            <a:pPr algn="ctr"/>
            <a:r>
              <a:rPr lang="de-DE" sz="2000" dirty="0" smtClean="0">
                <a:latin typeface="Bodoni MT Black" panose="02070A03080606020203" pitchFamily="18" charset="0"/>
              </a:rPr>
              <a:t>Wieviel Gleichberechtigung </a:t>
            </a:r>
            <a:endParaRPr lang="de-DE" sz="2000" dirty="0" smtClean="0">
              <a:latin typeface="Bodoni MT Black" panose="02070A03080606020203" pitchFamily="18" charset="0"/>
            </a:endParaRPr>
          </a:p>
          <a:p>
            <a:pPr algn="ctr"/>
            <a:r>
              <a:rPr lang="de-DE" sz="2000" dirty="0" smtClean="0">
                <a:latin typeface="Bodoni MT Black" panose="02070A03080606020203" pitchFamily="18" charset="0"/>
              </a:rPr>
              <a:t>steckt denn eigentlich </a:t>
            </a:r>
            <a:r>
              <a:rPr lang="de-DE" sz="2000" dirty="0" smtClean="0">
                <a:latin typeface="Bodoni MT Black" panose="02070A03080606020203" pitchFamily="18" charset="0"/>
              </a:rPr>
              <a:t>in der Reformation</a:t>
            </a:r>
            <a:r>
              <a:rPr lang="de-DE" sz="2000" dirty="0" smtClean="0">
                <a:latin typeface="Bodoni MT Black" panose="02070A03080606020203" pitchFamily="18" charset="0"/>
              </a:rPr>
              <a:t>?</a:t>
            </a:r>
          </a:p>
          <a:p>
            <a:pPr algn="ctr"/>
            <a:endParaRPr lang="de-DE" sz="2000" dirty="0">
              <a:latin typeface="Bodoni MT Black" panose="02070A03080606020203" pitchFamily="18" charset="0"/>
            </a:endParaRPr>
          </a:p>
        </p:txBody>
      </p:sp>
      <p:sp>
        <p:nvSpPr>
          <p:cNvPr id="5" name="Rechteck 4"/>
          <p:cNvSpPr/>
          <p:nvPr/>
        </p:nvSpPr>
        <p:spPr>
          <a:xfrm>
            <a:off x="98007" y="6083392"/>
            <a:ext cx="12005762" cy="646331"/>
          </a:xfrm>
          <a:prstGeom prst="rect">
            <a:avLst/>
          </a:prstGeom>
          <a:solidFill>
            <a:srgbClr val="26DAAF"/>
          </a:solidFill>
        </p:spPr>
        <p:txBody>
          <a:bodyPr wrap="square">
            <a:spAutoFit/>
          </a:bodyPr>
          <a:lstStyle/>
          <a:p>
            <a:pPr algn="ctr"/>
            <a:r>
              <a:rPr lang="de-DE" dirty="0" smtClean="0">
                <a:latin typeface="Bodoni MT Black" panose="02070A03080606020203" pitchFamily="18" charset="0"/>
              </a:rPr>
              <a:t>Gleichheit – Ja</a:t>
            </a:r>
            <a:r>
              <a:rPr lang="de-DE" dirty="0" smtClean="0">
                <a:latin typeface="Bodoni MT Black" panose="02070A03080606020203" pitchFamily="18" charset="0"/>
              </a:rPr>
              <a:t>…</a:t>
            </a:r>
            <a:r>
              <a:rPr lang="de-DE" dirty="0" smtClean="0">
                <a:latin typeface="Bodoni MT Black" panose="02070A03080606020203" pitchFamily="18" charset="0"/>
              </a:rPr>
              <a:t> </a:t>
            </a:r>
            <a:r>
              <a:rPr lang="de-DE" dirty="0" smtClean="0">
                <a:latin typeface="Bodoni MT Black" panose="02070A03080606020203" pitchFamily="18" charset="0"/>
              </a:rPr>
              <a:t>im Jenseits vor Gott </a:t>
            </a:r>
            <a:r>
              <a:rPr lang="de-DE" dirty="0" smtClean="0">
                <a:latin typeface="Bodoni MT Black" panose="02070A03080606020203" pitchFamily="18" charset="0"/>
              </a:rPr>
              <a:t>vielleicht… Gleichheit </a:t>
            </a:r>
            <a:r>
              <a:rPr lang="de-DE" dirty="0" smtClean="0">
                <a:latin typeface="Bodoni MT Black" panose="02070A03080606020203" pitchFamily="18" charset="0"/>
              </a:rPr>
              <a:t>im Diesseits aber sicher </a:t>
            </a:r>
            <a:r>
              <a:rPr lang="de-DE" dirty="0" smtClean="0">
                <a:latin typeface="Bodoni MT Black" panose="02070A03080606020203" pitchFamily="18" charset="0"/>
              </a:rPr>
              <a:t>nicht</a:t>
            </a:r>
            <a:r>
              <a:rPr lang="de-DE" dirty="0">
                <a:latin typeface="Bodoni MT Black" panose="02070A03080606020203" pitchFamily="18" charset="0"/>
              </a:rPr>
              <a:t>!</a:t>
            </a:r>
            <a:endParaRPr lang="de-DE" dirty="0" smtClean="0">
              <a:latin typeface="Bodoni MT Black" panose="02070A03080606020203" pitchFamily="18" charset="0"/>
            </a:endParaRPr>
          </a:p>
          <a:p>
            <a:pPr algn="ctr"/>
            <a:r>
              <a:rPr lang="de-DE" dirty="0" smtClean="0"/>
              <a:t> </a:t>
            </a:r>
            <a:endParaRPr lang="de-DE" dirty="0" smtClean="0"/>
          </a:p>
        </p:txBody>
      </p:sp>
      <p:sp>
        <p:nvSpPr>
          <p:cNvPr id="6" name="Textfeld 5"/>
          <p:cNvSpPr txBox="1"/>
          <p:nvPr/>
        </p:nvSpPr>
        <p:spPr>
          <a:xfrm>
            <a:off x="98007" y="4360504"/>
            <a:ext cx="12005762" cy="1477328"/>
          </a:xfrm>
          <a:prstGeom prst="rect">
            <a:avLst/>
          </a:prstGeom>
          <a:solidFill>
            <a:srgbClr val="FFE48F"/>
          </a:solidFill>
        </p:spPr>
        <p:txBody>
          <a:bodyPr wrap="square" rtlCol="0">
            <a:spAutoFit/>
          </a:bodyPr>
          <a:lstStyle/>
          <a:p>
            <a:pPr algn="ctr"/>
            <a:r>
              <a:rPr lang="de-DE" dirty="0" smtClean="0">
                <a:latin typeface="Tw Cen MT" panose="020B0602020104020603" pitchFamily="34" charset="0"/>
              </a:rPr>
              <a:t>Der Anfang</a:t>
            </a:r>
            <a:r>
              <a:rPr lang="de-DE" dirty="0" smtClean="0">
                <a:latin typeface="Tw Cen MT" panose="020B0602020104020603" pitchFamily="34" charset="0"/>
              </a:rPr>
              <a:t> </a:t>
            </a:r>
            <a:r>
              <a:rPr lang="de-DE" dirty="0" smtClean="0">
                <a:latin typeface="Tw Cen MT" panose="020B0602020104020603" pitchFamily="34" charset="0"/>
              </a:rPr>
              <a:t>der Reformation hat vielen </a:t>
            </a:r>
            <a:r>
              <a:rPr lang="de-DE" dirty="0" smtClean="0">
                <a:latin typeface="Tw Cen MT" panose="020B0602020104020603" pitchFamily="34" charset="0"/>
              </a:rPr>
              <a:t>Frauen Mut gemacht </a:t>
            </a:r>
            <a:r>
              <a:rPr lang="de-DE" dirty="0" smtClean="0">
                <a:latin typeface="Tw Cen MT" panose="020B0602020104020603" pitchFamily="34" charset="0"/>
              </a:rPr>
              <a:t>neue Wege zu gehen und sich zu Wort zu melden. </a:t>
            </a:r>
            <a:endParaRPr lang="de-DE" dirty="0" smtClean="0">
              <a:latin typeface="Tw Cen MT" panose="020B0602020104020603" pitchFamily="34" charset="0"/>
            </a:endParaRPr>
          </a:p>
          <a:p>
            <a:pPr algn="ctr"/>
            <a:r>
              <a:rPr lang="de-DE" dirty="0" smtClean="0">
                <a:latin typeface="Tw Cen MT" panose="020B0602020104020603" pitchFamily="34" charset="0"/>
              </a:rPr>
              <a:t>100 </a:t>
            </a:r>
            <a:r>
              <a:rPr lang="de-DE" dirty="0" smtClean="0">
                <a:latin typeface="Tw Cen MT" panose="020B0602020104020603" pitchFamily="34" charset="0"/>
              </a:rPr>
              <a:t>Jahre später sind es nicht einmal mehr halb so viele. </a:t>
            </a:r>
            <a:r>
              <a:rPr lang="de-DE" dirty="0">
                <a:latin typeface="Tw Cen MT" panose="020B0602020104020603" pitchFamily="34" charset="0"/>
              </a:rPr>
              <a:t>Siehe: http://frauen-und-reformation.de/?s=karte </a:t>
            </a:r>
          </a:p>
          <a:p>
            <a:pPr algn="ctr"/>
            <a:r>
              <a:rPr lang="de-DE" dirty="0" smtClean="0">
                <a:latin typeface="Tw Cen MT" panose="020B0602020104020603" pitchFamily="34" charset="0"/>
              </a:rPr>
              <a:t>Und viele </a:t>
            </a:r>
            <a:r>
              <a:rPr lang="de-DE" dirty="0" smtClean="0">
                <a:latin typeface="Tw Cen MT" panose="020B0602020104020603" pitchFamily="34" charset="0"/>
              </a:rPr>
              <a:t>Lebensgeschichten von Frauen</a:t>
            </a:r>
            <a:r>
              <a:rPr lang="de-DE" dirty="0" smtClean="0">
                <a:latin typeface="Tw Cen MT" panose="020B0602020104020603" pitchFamily="34" charset="0"/>
              </a:rPr>
              <a:t>, die sich der Reformation verschrieben hatten, sind in Vergessenheit geraten</a:t>
            </a:r>
            <a:r>
              <a:rPr lang="de-DE" dirty="0" smtClean="0">
                <a:latin typeface="Tw Cen MT" panose="020B0602020104020603" pitchFamily="34" charset="0"/>
              </a:rPr>
              <a:t>,</a:t>
            </a:r>
          </a:p>
          <a:p>
            <a:pPr algn="ctr"/>
            <a:r>
              <a:rPr lang="de-DE" dirty="0" smtClean="0">
                <a:latin typeface="Tw Cen MT" panose="020B0602020104020603" pitchFamily="34" charset="0"/>
              </a:rPr>
              <a:t>Vielleicht weil es kein </a:t>
            </a:r>
            <a:r>
              <a:rPr lang="de-DE" dirty="0" smtClean="0">
                <a:latin typeface="Tw Cen MT" panose="020B0602020104020603" pitchFamily="34" charset="0"/>
              </a:rPr>
              <a:t>Interesse </a:t>
            </a:r>
            <a:r>
              <a:rPr lang="de-DE" dirty="0" smtClean="0">
                <a:latin typeface="Tw Cen MT" panose="020B0602020104020603" pitchFamily="34" charset="0"/>
              </a:rPr>
              <a:t>daran gab, </a:t>
            </a:r>
            <a:r>
              <a:rPr lang="de-DE" dirty="0" smtClean="0">
                <a:latin typeface="Tw Cen MT" panose="020B0602020104020603" pitchFamily="34" charset="0"/>
              </a:rPr>
              <a:t>diese Frauen zu Vorbildern zu </a:t>
            </a:r>
            <a:r>
              <a:rPr lang="de-DE" dirty="0" smtClean="0">
                <a:latin typeface="Tw Cen MT" panose="020B0602020104020603" pitchFamily="34" charset="0"/>
              </a:rPr>
              <a:t>machen. </a:t>
            </a:r>
          </a:p>
          <a:p>
            <a:pPr algn="ctr"/>
            <a:r>
              <a:rPr lang="de-DE" dirty="0" smtClean="0">
                <a:latin typeface="Tw Cen MT" panose="020B0602020104020603" pitchFamily="34" charset="0"/>
              </a:rPr>
              <a:t>Dafür </a:t>
            </a:r>
            <a:r>
              <a:rPr lang="de-DE" dirty="0" smtClean="0">
                <a:latin typeface="Tw Cen MT" panose="020B0602020104020603" pitchFamily="34" charset="0"/>
              </a:rPr>
              <a:t>waren sie der Männergesellschaft viel zu rebellisch. </a:t>
            </a:r>
            <a:r>
              <a:rPr lang="de-DE" dirty="0" smtClean="0">
                <a:latin typeface="Tw Cen MT" panose="020B0602020104020603" pitchFamily="34" charset="0"/>
              </a:rPr>
              <a:t>  </a:t>
            </a:r>
            <a:endParaRPr lang="de-DE" dirty="0" smtClean="0">
              <a:latin typeface="Tw Cen MT" panose="020B0602020104020603" pitchFamily="34" charset="0"/>
            </a:endParaRPr>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8536" y="107143"/>
            <a:ext cx="2755233" cy="4007801"/>
          </a:xfrm>
          <a:prstGeom prst="rect">
            <a:avLst/>
          </a:prstGeom>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7" y="107142"/>
            <a:ext cx="2585035" cy="4007802"/>
          </a:xfrm>
          <a:prstGeom prst="rect">
            <a:avLst/>
          </a:prstGeom>
        </p:spPr>
      </p:pic>
      <p:sp>
        <p:nvSpPr>
          <p:cNvPr id="12" name="Textfeld 11"/>
          <p:cNvSpPr txBox="1"/>
          <p:nvPr/>
        </p:nvSpPr>
        <p:spPr>
          <a:xfrm>
            <a:off x="98007" y="3792202"/>
            <a:ext cx="2009273" cy="276999"/>
          </a:xfrm>
          <a:prstGeom prst="rect">
            <a:avLst/>
          </a:prstGeom>
          <a:noFill/>
        </p:spPr>
        <p:txBody>
          <a:bodyPr wrap="square" rtlCol="0">
            <a:spAutoFit/>
          </a:bodyPr>
          <a:lstStyle/>
          <a:p>
            <a:r>
              <a:rPr lang="de-DE" sz="1200" dirty="0" smtClean="0">
                <a:solidFill>
                  <a:schemeClr val="accent1">
                    <a:lumMod val="60000"/>
                    <a:lumOff val="40000"/>
                  </a:schemeClr>
                </a:solidFill>
              </a:rPr>
              <a:t>Martin Luther</a:t>
            </a:r>
            <a:endParaRPr lang="de-DE" sz="1200" dirty="0">
              <a:solidFill>
                <a:schemeClr val="accent1">
                  <a:lumMod val="60000"/>
                  <a:lumOff val="40000"/>
                </a:schemeClr>
              </a:solidFill>
            </a:endParaRPr>
          </a:p>
        </p:txBody>
      </p:sp>
      <p:sp>
        <p:nvSpPr>
          <p:cNvPr id="13" name="Textfeld 12"/>
          <p:cNvSpPr txBox="1"/>
          <p:nvPr/>
        </p:nvSpPr>
        <p:spPr>
          <a:xfrm>
            <a:off x="10659979" y="3792201"/>
            <a:ext cx="1443790" cy="276999"/>
          </a:xfrm>
          <a:prstGeom prst="rect">
            <a:avLst/>
          </a:prstGeom>
          <a:noFill/>
        </p:spPr>
        <p:txBody>
          <a:bodyPr wrap="square" rtlCol="0">
            <a:spAutoFit/>
          </a:bodyPr>
          <a:lstStyle/>
          <a:p>
            <a:r>
              <a:rPr lang="de-DE" sz="1200" dirty="0" smtClean="0">
                <a:solidFill>
                  <a:schemeClr val="tx2">
                    <a:lumMod val="40000"/>
                    <a:lumOff val="60000"/>
                  </a:schemeClr>
                </a:solidFill>
              </a:rPr>
              <a:t>Katharina von Bora</a:t>
            </a:r>
            <a:endParaRPr lang="de-DE" sz="1200" dirty="0">
              <a:solidFill>
                <a:schemeClr val="tx2">
                  <a:lumMod val="40000"/>
                  <a:lumOff val="60000"/>
                </a:schemeClr>
              </a:solidFill>
            </a:endParaRPr>
          </a:p>
        </p:txBody>
      </p:sp>
    </p:spTree>
    <p:extLst>
      <p:ext uri="{BB962C8B-B14F-4D97-AF65-F5344CB8AC3E}">
        <p14:creationId xmlns:p14="http://schemas.microsoft.com/office/powerpoint/2010/main" val="2543059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7042" y="254851"/>
            <a:ext cx="5714999" cy="646331"/>
          </a:xfrm>
          <a:prstGeom prst="rect">
            <a:avLst/>
          </a:prstGeom>
          <a:solidFill>
            <a:schemeClr val="accent1">
              <a:lumMod val="75000"/>
            </a:schemeClr>
          </a:solidFill>
        </p:spPr>
        <p:txBody>
          <a:bodyPr wrap="square" rtlCol="0">
            <a:spAutoFit/>
          </a:bodyPr>
          <a:lstStyle/>
          <a:p>
            <a:r>
              <a:rPr lang="de-DE" dirty="0" smtClean="0">
                <a:latin typeface="Bodoni MT Black" panose="02070A03080606020203" pitchFamily="18" charset="0"/>
              </a:rPr>
              <a:t>Was hat die Reformation den Frauen gebracht?</a:t>
            </a:r>
          </a:p>
          <a:p>
            <a:endParaRPr lang="de-DE" dirty="0">
              <a:latin typeface="Bodoni MT Black" panose="02070A03080606020203" pitchFamily="18" charset="0"/>
            </a:endParaRPr>
          </a:p>
        </p:txBody>
      </p:sp>
      <p:sp>
        <p:nvSpPr>
          <p:cNvPr id="4" name="Rechteck 3"/>
          <p:cNvSpPr/>
          <p:nvPr/>
        </p:nvSpPr>
        <p:spPr>
          <a:xfrm>
            <a:off x="397042" y="1003818"/>
            <a:ext cx="5714999" cy="2246769"/>
          </a:xfrm>
          <a:prstGeom prst="rect">
            <a:avLst/>
          </a:prstGeom>
          <a:solidFill>
            <a:schemeClr val="accent3">
              <a:lumMod val="60000"/>
              <a:lumOff val="40000"/>
            </a:schemeClr>
          </a:solidFill>
        </p:spPr>
        <p:txBody>
          <a:bodyPr wrap="square">
            <a:spAutoFit/>
          </a:bodyPr>
          <a:lstStyle/>
          <a:p>
            <a:pPr algn="ctr"/>
            <a:r>
              <a:rPr lang="de-DE" sz="2000" dirty="0">
                <a:latin typeface="Poor Richard" panose="02080502050505020702" pitchFamily="18" charset="0"/>
              </a:rPr>
              <a:t>Mit der Reformation wurde </a:t>
            </a:r>
            <a:endParaRPr lang="de-DE" sz="2000" dirty="0" smtClean="0">
              <a:latin typeface="Poor Richard" panose="02080502050505020702" pitchFamily="18" charset="0"/>
            </a:endParaRPr>
          </a:p>
          <a:p>
            <a:pPr algn="ctr"/>
            <a:r>
              <a:rPr lang="de-DE" sz="2000" b="1" dirty="0" smtClean="0">
                <a:latin typeface="Poor Richard" panose="02080502050505020702" pitchFamily="18" charset="0"/>
              </a:rPr>
              <a:t>die </a:t>
            </a:r>
            <a:r>
              <a:rPr lang="de-DE" sz="2000" b="1" dirty="0">
                <a:latin typeface="Poor Richard" panose="02080502050505020702" pitchFamily="18" charset="0"/>
              </a:rPr>
              <a:t>Rolle der Frau als Ehefrau und Mutter </a:t>
            </a:r>
            <a:r>
              <a:rPr lang="de-DE" sz="2000" dirty="0" smtClean="0">
                <a:latin typeface="Poor Richard" panose="02080502050505020702" pitchFamily="18" charset="0"/>
              </a:rPr>
              <a:t>aufgewertet. </a:t>
            </a:r>
          </a:p>
          <a:p>
            <a:pPr algn="ctr"/>
            <a:r>
              <a:rPr lang="de-DE" sz="2000" dirty="0" smtClean="0">
                <a:latin typeface="Poor Richard" panose="02080502050505020702" pitchFamily="18" charset="0"/>
              </a:rPr>
              <a:t>Nicht mehr nur </a:t>
            </a:r>
            <a:r>
              <a:rPr lang="de-DE" sz="2000" dirty="0">
                <a:latin typeface="Poor Richard" panose="02080502050505020702" pitchFamily="18" charset="0"/>
              </a:rPr>
              <a:t>das Leben </a:t>
            </a:r>
            <a:r>
              <a:rPr lang="de-DE" sz="2000" dirty="0" smtClean="0">
                <a:latin typeface="Poor Richard" panose="02080502050505020702" pitchFamily="18" charset="0"/>
              </a:rPr>
              <a:t>im Kloster wurde als ehrbar und segensreich angesehen. </a:t>
            </a:r>
          </a:p>
          <a:p>
            <a:pPr algn="ctr"/>
            <a:endParaRPr lang="de-DE" sz="2000" dirty="0" smtClean="0">
              <a:latin typeface="Poor Richard" panose="02080502050505020702" pitchFamily="18" charset="0"/>
            </a:endParaRPr>
          </a:p>
          <a:p>
            <a:pPr algn="ctr"/>
            <a:r>
              <a:rPr lang="de-DE" sz="2000" dirty="0" smtClean="0">
                <a:latin typeface="Poor Richard" panose="02080502050505020702" pitchFamily="18" charset="0"/>
              </a:rPr>
              <a:t>Aber damit wurde auch das stereotype Frauenbild der liebenden Hausfrau und Mutter geprägt. </a:t>
            </a:r>
            <a:endParaRPr lang="de-DE" sz="2000" dirty="0">
              <a:latin typeface="Poor Richard" panose="02080502050505020702" pitchFamily="18" charset="0"/>
            </a:endParaRPr>
          </a:p>
        </p:txBody>
      </p:sp>
      <p:sp>
        <p:nvSpPr>
          <p:cNvPr id="10" name="Textfeld 9"/>
          <p:cNvSpPr txBox="1"/>
          <p:nvPr/>
        </p:nvSpPr>
        <p:spPr>
          <a:xfrm>
            <a:off x="397043" y="3353223"/>
            <a:ext cx="5714998" cy="3170099"/>
          </a:xfrm>
          <a:prstGeom prst="rect">
            <a:avLst/>
          </a:prstGeom>
          <a:solidFill>
            <a:schemeClr val="accent1">
              <a:lumMod val="60000"/>
              <a:lumOff val="40000"/>
            </a:schemeClr>
          </a:solidFill>
        </p:spPr>
        <p:txBody>
          <a:bodyPr wrap="square" rtlCol="0">
            <a:spAutoFit/>
          </a:bodyPr>
          <a:lstStyle/>
          <a:p>
            <a:pPr algn="ctr"/>
            <a:r>
              <a:rPr lang="de-DE" sz="2000" dirty="0" smtClean="0">
                <a:latin typeface="AR CENA" panose="02000000000000000000" pitchFamily="2" charset="0"/>
              </a:rPr>
              <a:t>Außerdem brachte die „Aufwertung der Rolle als Ehefrau und Mutter“ vor allem der Gesellschaft</a:t>
            </a:r>
            <a:r>
              <a:rPr lang="de-DE" sz="2000" dirty="0" smtClean="0">
                <a:latin typeface="AR CENA" panose="02000000000000000000" pitchFamily="2" charset="0"/>
              </a:rPr>
              <a:t> (damals wie heute) auch ökonomisch viele Vorteile. </a:t>
            </a:r>
          </a:p>
          <a:p>
            <a:pPr algn="ctr"/>
            <a:r>
              <a:rPr lang="de-DE" sz="2000" dirty="0" smtClean="0">
                <a:latin typeface="AR CENA" panose="02000000000000000000" pitchFamily="2" charset="0"/>
              </a:rPr>
              <a:t>Die </a:t>
            </a:r>
            <a:r>
              <a:rPr lang="de-DE" sz="2000" dirty="0">
                <a:latin typeface="AR CENA" panose="02000000000000000000" pitchFamily="2" charset="0"/>
              </a:rPr>
              <a:t>Hochschätzung der Ehe belegte </a:t>
            </a:r>
            <a:r>
              <a:rPr lang="de-DE" sz="2000" dirty="0" smtClean="0">
                <a:latin typeface="AR CENA" panose="02000000000000000000" pitchFamily="2" charset="0"/>
              </a:rPr>
              <a:t>Frauen nämlich </a:t>
            </a:r>
            <a:r>
              <a:rPr lang="de-DE" sz="2000" dirty="0">
                <a:latin typeface="AR CENA" panose="02000000000000000000" pitchFamily="2" charset="0"/>
              </a:rPr>
              <a:t>mit großen </a:t>
            </a:r>
            <a:r>
              <a:rPr lang="de-DE" sz="2000" dirty="0" smtClean="0">
                <a:latin typeface="AR CENA" panose="02000000000000000000" pitchFamily="2" charset="0"/>
              </a:rPr>
              <a:t>Herausforderungen: </a:t>
            </a:r>
          </a:p>
          <a:p>
            <a:pPr algn="ctr"/>
            <a:r>
              <a:rPr lang="de-DE" sz="2000" dirty="0" smtClean="0">
                <a:latin typeface="AR CENA" panose="02000000000000000000" pitchFamily="2" charset="0"/>
              </a:rPr>
              <a:t>als </a:t>
            </a:r>
            <a:r>
              <a:rPr lang="de-DE" sz="2000" dirty="0">
                <a:latin typeface="AR CENA" panose="02000000000000000000" pitchFamily="2" charset="0"/>
              </a:rPr>
              <a:t>Gebärerinnen, </a:t>
            </a:r>
            <a:endParaRPr lang="de-DE" sz="2000" dirty="0" smtClean="0">
              <a:latin typeface="AR CENA" panose="02000000000000000000" pitchFamily="2" charset="0"/>
            </a:endParaRPr>
          </a:p>
          <a:p>
            <a:pPr algn="ctr"/>
            <a:r>
              <a:rPr lang="de-DE" sz="2000" dirty="0" smtClean="0">
                <a:latin typeface="AR CENA" panose="02000000000000000000" pitchFamily="2" charset="0"/>
              </a:rPr>
              <a:t>christliche </a:t>
            </a:r>
            <a:r>
              <a:rPr lang="de-DE" sz="2000" dirty="0">
                <a:latin typeface="AR CENA" panose="02000000000000000000" pitchFamily="2" charset="0"/>
              </a:rPr>
              <a:t>Erzieherinnen ihrer Kinder, </a:t>
            </a:r>
            <a:endParaRPr lang="de-DE" sz="2000" dirty="0" smtClean="0">
              <a:latin typeface="AR CENA" panose="02000000000000000000" pitchFamily="2" charset="0"/>
            </a:endParaRPr>
          </a:p>
          <a:p>
            <a:pPr algn="ctr"/>
            <a:r>
              <a:rPr lang="de-DE" sz="2000" dirty="0" smtClean="0">
                <a:latin typeface="AR CENA" panose="02000000000000000000" pitchFamily="2" charset="0"/>
              </a:rPr>
              <a:t>als </a:t>
            </a:r>
            <a:r>
              <a:rPr lang="de-DE" sz="2000" dirty="0">
                <a:latin typeface="AR CENA" panose="02000000000000000000" pitchFamily="2" charset="0"/>
              </a:rPr>
              <a:t>Hauswirtschafterinnen, </a:t>
            </a:r>
            <a:endParaRPr lang="de-DE" sz="2000" dirty="0" smtClean="0">
              <a:latin typeface="AR CENA" panose="02000000000000000000" pitchFamily="2" charset="0"/>
            </a:endParaRPr>
          </a:p>
          <a:p>
            <a:pPr algn="ctr"/>
            <a:r>
              <a:rPr lang="de-DE" sz="2000" dirty="0" smtClean="0">
                <a:latin typeface="AR CENA" panose="02000000000000000000" pitchFamily="2" charset="0"/>
              </a:rPr>
              <a:t>Gastfreundinnen </a:t>
            </a:r>
          </a:p>
          <a:p>
            <a:pPr algn="ctr"/>
            <a:r>
              <a:rPr lang="de-DE" sz="2000" dirty="0" smtClean="0">
                <a:latin typeface="AR CENA" panose="02000000000000000000" pitchFamily="2" charset="0"/>
              </a:rPr>
              <a:t>und </a:t>
            </a:r>
            <a:r>
              <a:rPr lang="de-DE" sz="2000" dirty="0">
                <a:latin typeface="AR CENA" panose="02000000000000000000" pitchFamily="2" charset="0"/>
              </a:rPr>
              <a:t>im Fürsorgewesen. </a:t>
            </a:r>
            <a:endParaRPr lang="de-DE" sz="2000" dirty="0" smtClean="0">
              <a:latin typeface="AR CENA" panose="02000000000000000000" pitchFamily="2" charset="0"/>
            </a:endParaRPr>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239" y="254851"/>
            <a:ext cx="5439848" cy="6268471"/>
          </a:xfrm>
          <a:prstGeom prst="rect">
            <a:avLst/>
          </a:prstGeom>
        </p:spPr>
      </p:pic>
    </p:spTree>
    <p:extLst>
      <p:ext uri="{BB962C8B-B14F-4D97-AF65-F5344CB8AC3E}">
        <p14:creationId xmlns:p14="http://schemas.microsoft.com/office/powerpoint/2010/main" val="254083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6589" y="204474"/>
            <a:ext cx="5195014" cy="3139321"/>
          </a:xfrm>
          <a:prstGeom prst="rect">
            <a:avLst/>
          </a:prstGeom>
          <a:solidFill>
            <a:srgbClr val="B4935F"/>
          </a:solidFill>
        </p:spPr>
        <p:txBody>
          <a:bodyPr wrap="square" rtlCol="0">
            <a:spAutoFit/>
          </a:bodyPr>
          <a:lstStyle/>
          <a:p>
            <a:pPr algn="ctr"/>
            <a:endParaRPr lang="de-DE" b="1" dirty="0" smtClean="0">
              <a:latin typeface="Garamond" panose="02020404030301010803" pitchFamily="18" charset="0"/>
            </a:endParaRPr>
          </a:p>
          <a:p>
            <a:pPr algn="ctr"/>
            <a:r>
              <a:rPr lang="de-DE" b="1" dirty="0" smtClean="0">
                <a:latin typeface="Garamond" panose="02020404030301010803" pitchFamily="18" charset="0"/>
              </a:rPr>
              <a:t>Die Klöster wurden aufgelöst </a:t>
            </a:r>
            <a:r>
              <a:rPr lang="de-DE" dirty="0" smtClean="0">
                <a:latin typeface="Garamond" panose="02020404030301010803" pitchFamily="18" charset="0"/>
              </a:rPr>
              <a:t>und auch zerstört. </a:t>
            </a:r>
          </a:p>
          <a:p>
            <a:pPr algn="ctr"/>
            <a:r>
              <a:rPr lang="de-DE" b="1" dirty="0" smtClean="0">
                <a:latin typeface="Garamond" panose="02020404030301010803" pitchFamily="18" charset="0"/>
              </a:rPr>
              <a:t>Die Nonnen wurden „befreit“</a:t>
            </a:r>
            <a:r>
              <a:rPr lang="de-DE" dirty="0" smtClean="0">
                <a:latin typeface="Garamond" panose="02020404030301010803" pitchFamily="18" charset="0"/>
              </a:rPr>
              <a:t>, </a:t>
            </a:r>
          </a:p>
          <a:p>
            <a:pPr algn="ctr"/>
            <a:r>
              <a:rPr lang="de-DE" dirty="0" smtClean="0">
                <a:latin typeface="Garamond" panose="02020404030301010803" pitchFamily="18" charset="0"/>
              </a:rPr>
              <a:t>viele verließen das Kloster um ein weltliches Leben zu führen. </a:t>
            </a:r>
          </a:p>
          <a:p>
            <a:pPr algn="ctr"/>
            <a:r>
              <a:rPr lang="de-DE" dirty="0" smtClean="0">
                <a:latin typeface="Garamond" panose="02020404030301010803" pitchFamily="18" charset="0"/>
              </a:rPr>
              <a:t>Das hieß aber auch immer: </a:t>
            </a:r>
            <a:r>
              <a:rPr lang="de-DE" dirty="0">
                <a:latin typeface="Garamond" panose="02020404030301010803" pitchFamily="18" charset="0"/>
              </a:rPr>
              <a:t>H</a:t>
            </a:r>
            <a:r>
              <a:rPr lang="de-DE" dirty="0" smtClean="0">
                <a:latin typeface="Garamond" panose="02020404030301010803" pitchFamily="18" charset="0"/>
              </a:rPr>
              <a:t>eiraten oder eine Existenz am Rande der Gesellschaft. </a:t>
            </a:r>
          </a:p>
          <a:p>
            <a:pPr algn="ctr"/>
            <a:r>
              <a:rPr lang="de-DE" dirty="0" smtClean="0">
                <a:latin typeface="Garamond" panose="02020404030301010803" pitchFamily="18" charset="0"/>
              </a:rPr>
              <a:t>Ein selbstbestimmtes, unabhängiges, spirituelles Leben und religiöses Studium </a:t>
            </a:r>
          </a:p>
          <a:p>
            <a:pPr algn="ctr"/>
            <a:r>
              <a:rPr lang="de-DE" dirty="0" smtClean="0">
                <a:latin typeface="Garamond" panose="02020404030301010803" pitchFamily="18" charset="0"/>
              </a:rPr>
              <a:t>war Frauen damit nicht mehr möglich.</a:t>
            </a:r>
          </a:p>
          <a:p>
            <a:pPr algn="ctr"/>
            <a:r>
              <a:rPr lang="de-DE" dirty="0" smtClean="0">
                <a:latin typeface="Garamond" panose="02020404030301010803" pitchFamily="18" charset="0"/>
              </a:rPr>
              <a:t>  </a:t>
            </a:r>
            <a:endParaRPr lang="de-DE" dirty="0">
              <a:latin typeface="Garamond" panose="02020404030301010803" pitchFamily="18" charset="0"/>
            </a:endParaRPr>
          </a:p>
        </p:txBody>
      </p:sp>
      <p:sp>
        <p:nvSpPr>
          <p:cNvPr id="3" name="Textfeld 2"/>
          <p:cNvSpPr txBox="1"/>
          <p:nvPr/>
        </p:nvSpPr>
        <p:spPr>
          <a:xfrm>
            <a:off x="5812078" y="3543051"/>
            <a:ext cx="3152200" cy="3139321"/>
          </a:xfrm>
          <a:prstGeom prst="rect">
            <a:avLst/>
          </a:prstGeom>
          <a:solidFill>
            <a:srgbClr val="E4CEA9"/>
          </a:solidFill>
        </p:spPr>
        <p:txBody>
          <a:bodyPr wrap="square" rtlCol="0">
            <a:spAutoFit/>
          </a:bodyPr>
          <a:lstStyle/>
          <a:p>
            <a:pPr algn="ctr"/>
            <a:r>
              <a:rPr lang="de-DE" dirty="0" smtClean="0"/>
              <a:t>So kämpfte z.B. </a:t>
            </a:r>
          </a:p>
          <a:p>
            <a:pPr algn="ctr"/>
            <a:r>
              <a:rPr lang="de-DE" b="1" dirty="0" smtClean="0"/>
              <a:t>Caritas </a:t>
            </a:r>
            <a:r>
              <a:rPr lang="de-DE" b="1" dirty="0" err="1"/>
              <a:t>Pirckheimer</a:t>
            </a:r>
            <a:r>
              <a:rPr lang="de-DE" b="1" dirty="0"/>
              <a:t> </a:t>
            </a:r>
            <a:endParaRPr lang="de-DE" b="1" dirty="0" smtClean="0"/>
          </a:p>
          <a:p>
            <a:pPr algn="ctr"/>
            <a:r>
              <a:rPr lang="de-DE" dirty="0" smtClean="0"/>
              <a:t>(</a:t>
            </a:r>
            <a:r>
              <a:rPr lang="de-DE" dirty="0"/>
              <a:t>1467-1532</a:t>
            </a:r>
            <a:r>
              <a:rPr lang="de-DE" dirty="0" smtClean="0"/>
              <a:t>) darum Äbtissin zu bleiben, obwohl sie </a:t>
            </a:r>
            <a:r>
              <a:rPr lang="de-DE" dirty="0"/>
              <a:t>dem reformatorischen Glauben </a:t>
            </a:r>
            <a:r>
              <a:rPr lang="de-DE" dirty="0" smtClean="0"/>
              <a:t>zugewandt war. Sie tat alles, </a:t>
            </a:r>
            <a:r>
              <a:rPr lang="de-DE" dirty="0"/>
              <a:t>um </a:t>
            </a:r>
            <a:r>
              <a:rPr lang="de-DE" dirty="0" smtClean="0"/>
              <a:t>die </a:t>
            </a:r>
            <a:r>
              <a:rPr lang="de-DE" dirty="0"/>
              <a:t>Rechte von Konvent und Kloster </a:t>
            </a:r>
            <a:r>
              <a:rPr lang="de-DE" dirty="0" smtClean="0"/>
              <a:t>zu erhalten. </a:t>
            </a:r>
          </a:p>
          <a:p>
            <a:pPr algn="ctr"/>
            <a:r>
              <a:rPr lang="de-DE" b="1" dirty="0" smtClean="0"/>
              <a:t>Sie wollte das Klosterleben nicht aufgeben sondern unabhängig leben. </a:t>
            </a:r>
            <a:endParaRPr lang="de-DE" b="1"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4751" y="3517199"/>
            <a:ext cx="2596934" cy="3221613"/>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077" y="204474"/>
            <a:ext cx="3152200" cy="3139321"/>
          </a:xfrm>
          <a:prstGeom prst="rect">
            <a:avLst/>
          </a:prstGeom>
        </p:spPr>
      </p:pic>
      <p:sp>
        <p:nvSpPr>
          <p:cNvPr id="6" name="Textfeld 5"/>
          <p:cNvSpPr txBox="1"/>
          <p:nvPr/>
        </p:nvSpPr>
        <p:spPr>
          <a:xfrm>
            <a:off x="9474751" y="204474"/>
            <a:ext cx="2596934" cy="3139321"/>
          </a:xfrm>
          <a:prstGeom prst="rect">
            <a:avLst/>
          </a:prstGeom>
          <a:solidFill>
            <a:srgbClr val="8AA4A1"/>
          </a:solidFill>
        </p:spPr>
        <p:txBody>
          <a:bodyPr wrap="square" rtlCol="0">
            <a:spAutoFit/>
          </a:bodyPr>
          <a:lstStyle/>
          <a:p>
            <a:pPr algn="ctr"/>
            <a:endParaRPr lang="de-DE" sz="2200" dirty="0" smtClean="0">
              <a:latin typeface="AR BLANCA" panose="02000000000000000000" pitchFamily="2" charset="0"/>
            </a:endParaRPr>
          </a:p>
          <a:p>
            <a:pPr algn="ctr"/>
            <a:r>
              <a:rPr lang="de-DE" sz="2200" dirty="0" smtClean="0">
                <a:latin typeface="AR BLANCA" panose="02000000000000000000" pitchFamily="2" charset="0"/>
              </a:rPr>
              <a:t>Nicht </a:t>
            </a:r>
          </a:p>
          <a:p>
            <a:pPr algn="ctr"/>
            <a:r>
              <a:rPr lang="de-DE" sz="2200" dirty="0" smtClean="0">
                <a:latin typeface="AR BLANCA" panose="02000000000000000000" pitchFamily="2" charset="0"/>
              </a:rPr>
              <a:t>jede </a:t>
            </a:r>
          </a:p>
          <a:p>
            <a:pPr algn="ctr"/>
            <a:r>
              <a:rPr lang="de-DE" sz="2200" dirty="0" smtClean="0">
                <a:latin typeface="AR BLANCA" panose="02000000000000000000" pitchFamily="2" charset="0"/>
              </a:rPr>
              <a:t>Nonne </a:t>
            </a:r>
          </a:p>
          <a:p>
            <a:pPr algn="ctr"/>
            <a:r>
              <a:rPr lang="de-DE" sz="2200" dirty="0" smtClean="0">
                <a:latin typeface="AR BLANCA" panose="02000000000000000000" pitchFamily="2" charset="0"/>
              </a:rPr>
              <a:t>wollte </a:t>
            </a:r>
          </a:p>
          <a:p>
            <a:pPr algn="ctr"/>
            <a:r>
              <a:rPr lang="de-DE" sz="2200" dirty="0" smtClean="0">
                <a:latin typeface="AR BLANCA" panose="02000000000000000000" pitchFamily="2" charset="0"/>
              </a:rPr>
              <a:t>aus dem </a:t>
            </a:r>
          </a:p>
          <a:p>
            <a:pPr algn="ctr"/>
            <a:r>
              <a:rPr lang="de-DE" sz="2200" dirty="0" smtClean="0">
                <a:latin typeface="AR BLANCA" panose="02000000000000000000" pitchFamily="2" charset="0"/>
              </a:rPr>
              <a:t>Kloster </a:t>
            </a:r>
          </a:p>
          <a:p>
            <a:pPr algn="ctr"/>
            <a:r>
              <a:rPr lang="de-DE" sz="2200" dirty="0" smtClean="0">
                <a:latin typeface="AR BLANCA" panose="02000000000000000000" pitchFamily="2" charset="0"/>
              </a:rPr>
              <a:t>befreit </a:t>
            </a:r>
          </a:p>
          <a:p>
            <a:pPr algn="ctr"/>
            <a:r>
              <a:rPr lang="de-DE" sz="2200" dirty="0">
                <a:latin typeface="AR BLANCA" panose="02000000000000000000" pitchFamily="2" charset="0"/>
              </a:rPr>
              <a:t>w</a:t>
            </a:r>
            <a:r>
              <a:rPr lang="de-DE" sz="2200" dirty="0" smtClean="0">
                <a:latin typeface="AR BLANCA" panose="02000000000000000000" pitchFamily="2" charset="0"/>
              </a:rPr>
              <a:t>erden! </a:t>
            </a:r>
            <a:endParaRPr lang="de-DE" sz="2200" dirty="0">
              <a:latin typeface="AR BLANCA" panose="02000000000000000000" pitchFamily="2" charset="0"/>
            </a:endParaRPr>
          </a:p>
        </p:txBody>
      </p:sp>
      <p:sp>
        <p:nvSpPr>
          <p:cNvPr id="7" name="Textfeld 6"/>
          <p:cNvSpPr txBox="1"/>
          <p:nvPr/>
        </p:nvSpPr>
        <p:spPr>
          <a:xfrm>
            <a:off x="2486930" y="3537936"/>
            <a:ext cx="2814673" cy="3200876"/>
          </a:xfrm>
          <a:prstGeom prst="rect">
            <a:avLst/>
          </a:prstGeom>
          <a:solidFill>
            <a:srgbClr val="6E80DC"/>
          </a:solidFill>
        </p:spPr>
        <p:txBody>
          <a:bodyPr wrap="square" rtlCol="0">
            <a:spAutoFit/>
          </a:bodyPr>
          <a:lstStyle/>
          <a:p>
            <a:pPr algn="ctr"/>
            <a:r>
              <a:rPr lang="de-DE" dirty="0" smtClean="0">
                <a:latin typeface="Gabriola" panose="04040605051002020D02" pitchFamily="82" charset="0"/>
              </a:rPr>
              <a:t>Randbemerkung:</a:t>
            </a:r>
            <a:r>
              <a:rPr lang="de-DE" sz="1200" dirty="0">
                <a:latin typeface="Gabriola" panose="04040605051002020D02" pitchFamily="82" charset="0"/>
              </a:rPr>
              <a:t> </a:t>
            </a:r>
            <a:endParaRPr lang="de-DE" sz="1000" dirty="0" smtClean="0">
              <a:latin typeface="Gabriola" panose="04040605051002020D02" pitchFamily="82" charset="0"/>
            </a:endParaRPr>
          </a:p>
          <a:p>
            <a:pPr algn="ctr"/>
            <a:endParaRPr lang="de-DE" sz="1000" dirty="0" smtClean="0">
              <a:latin typeface="Gabriola" panose="04040605051002020D02" pitchFamily="82" charset="0"/>
            </a:endParaRPr>
          </a:p>
          <a:p>
            <a:pPr algn="ctr"/>
            <a:r>
              <a:rPr lang="de-DE" b="1" dirty="0" smtClean="0">
                <a:latin typeface="Gabriola" panose="04040605051002020D02" pitchFamily="82" charset="0"/>
              </a:rPr>
              <a:t>Die Muttergottes</a:t>
            </a:r>
          </a:p>
          <a:p>
            <a:pPr algn="ctr"/>
            <a:endParaRPr lang="de-DE" b="1" dirty="0" smtClean="0">
              <a:latin typeface="Gabriola" panose="04040605051002020D02" pitchFamily="82" charset="0"/>
            </a:endParaRPr>
          </a:p>
          <a:p>
            <a:pPr algn="ctr"/>
            <a:r>
              <a:rPr lang="de-DE" dirty="0" smtClean="0">
                <a:latin typeface="Gabriola" panose="04040605051002020D02" pitchFamily="82" charset="0"/>
              </a:rPr>
              <a:t>Mit der Reformation </a:t>
            </a:r>
          </a:p>
          <a:p>
            <a:pPr algn="ctr"/>
            <a:r>
              <a:rPr lang="de-DE" dirty="0" smtClean="0">
                <a:latin typeface="Gabriola" panose="04040605051002020D02" pitchFamily="82" charset="0"/>
              </a:rPr>
              <a:t>verschwanden durch die Lehren Luthers auch Marienbildnisse </a:t>
            </a:r>
          </a:p>
          <a:p>
            <a:pPr algn="ctr"/>
            <a:r>
              <a:rPr lang="de-DE" dirty="0" smtClean="0">
                <a:latin typeface="Gabriola" panose="04040605051002020D02" pitchFamily="82" charset="0"/>
              </a:rPr>
              <a:t>und - Statuen aus den Kirchen </a:t>
            </a:r>
          </a:p>
          <a:p>
            <a:pPr algn="ctr"/>
            <a:r>
              <a:rPr lang="de-DE" dirty="0" smtClean="0">
                <a:latin typeface="Gabriola" panose="04040605051002020D02" pitchFamily="82" charset="0"/>
              </a:rPr>
              <a:t>und damit auch eine weibliche, spirituelle Seite des Glaubens… </a:t>
            </a:r>
          </a:p>
          <a:p>
            <a:pPr algn="ctr"/>
            <a:endParaRPr lang="de-DE" dirty="0">
              <a:latin typeface="Gabriola" panose="04040605051002020D02" pitchFamily="82" charset="0"/>
            </a:endParaRPr>
          </a:p>
          <a:p>
            <a:pPr algn="ctr"/>
            <a:endParaRPr lang="de-DE" sz="1200" dirty="0" smtClean="0">
              <a:latin typeface="Gabriola" panose="04040605051002020D02" pitchFamily="82" charset="0"/>
            </a:endParaRP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89" y="3517198"/>
            <a:ext cx="2192480" cy="3221613"/>
          </a:xfrm>
          <a:prstGeom prst="rect">
            <a:avLst/>
          </a:prstGeom>
        </p:spPr>
      </p:pic>
    </p:spTree>
    <p:extLst>
      <p:ext uri="{BB962C8B-B14F-4D97-AF65-F5344CB8AC3E}">
        <p14:creationId xmlns:p14="http://schemas.microsoft.com/office/powerpoint/2010/main" val="2467445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2865</Words>
  <Application>Microsoft Office PowerPoint</Application>
  <PresentationFormat>Breitbild</PresentationFormat>
  <Paragraphs>207</Paragraphs>
  <Slides>12</Slides>
  <Notes>1</Notes>
  <HiddenSlides>0</HiddenSlides>
  <MMClips>0</MMClips>
  <ScaleCrop>false</ScaleCrop>
  <HeadingPairs>
    <vt:vector size="6" baseType="variant">
      <vt:variant>
        <vt:lpstr>Verwendete Schriftarten</vt:lpstr>
      </vt:variant>
      <vt:variant>
        <vt:i4>29</vt:i4>
      </vt:variant>
      <vt:variant>
        <vt:lpstr>Design</vt:lpstr>
      </vt:variant>
      <vt:variant>
        <vt:i4>1</vt:i4>
      </vt:variant>
      <vt:variant>
        <vt:lpstr>Folientitel</vt:lpstr>
      </vt:variant>
      <vt:variant>
        <vt:i4>12</vt:i4>
      </vt:variant>
    </vt:vector>
  </HeadingPairs>
  <TitlesOfParts>
    <vt:vector size="42" baseType="lpstr">
      <vt:lpstr>Arial Unicode MS</vt:lpstr>
      <vt:lpstr>PMingLiU-ExtB</vt:lpstr>
      <vt:lpstr>Agency FB</vt:lpstr>
      <vt:lpstr>AR BLANCA</vt:lpstr>
      <vt:lpstr>AR CENA</vt:lpstr>
      <vt:lpstr>AR ESSENCE</vt:lpstr>
      <vt:lpstr>AR JULIAN</vt:lpstr>
      <vt:lpstr>Arial</vt:lpstr>
      <vt:lpstr>Arial Black</vt:lpstr>
      <vt:lpstr>Bodoni MT</vt:lpstr>
      <vt:lpstr>Bodoni MT Black</vt:lpstr>
      <vt:lpstr>Book Antiqua</vt:lpstr>
      <vt:lpstr>Bookman Old Style</vt:lpstr>
      <vt:lpstr>Broadway</vt:lpstr>
      <vt:lpstr>Calibri</vt:lpstr>
      <vt:lpstr>Calibri Light</vt:lpstr>
      <vt:lpstr>Castellar</vt:lpstr>
      <vt:lpstr>Centaur</vt:lpstr>
      <vt:lpstr>Colonna MT</vt:lpstr>
      <vt:lpstr>Gabriola</vt:lpstr>
      <vt:lpstr>Garamond</vt:lpstr>
      <vt:lpstr>Lucida Bright</vt:lpstr>
      <vt:lpstr>Lucida Calligraphy</vt:lpstr>
      <vt:lpstr>Maiandra GD</vt:lpstr>
      <vt:lpstr>MV Boli</vt:lpstr>
      <vt:lpstr>Poor Richard</vt:lpstr>
      <vt:lpstr>Times New Roman</vt:lpstr>
      <vt:lpstr>Tw Cen MT</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Brinkers</dc:creator>
  <cp:lastModifiedBy>Marion Brinkers</cp:lastModifiedBy>
  <cp:revision>150</cp:revision>
  <dcterms:created xsi:type="dcterms:W3CDTF">2017-10-24T16:36:29Z</dcterms:created>
  <dcterms:modified xsi:type="dcterms:W3CDTF">2017-11-05T23:57:36Z</dcterms:modified>
</cp:coreProperties>
</file>